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256" r:id="rId2"/>
    <p:sldId id="264" r:id="rId3"/>
    <p:sldId id="265" r:id="rId4"/>
    <p:sldId id="258" r:id="rId5"/>
    <p:sldId id="259" r:id="rId6"/>
    <p:sldId id="260" r:id="rId7"/>
    <p:sldId id="275" r:id="rId8"/>
    <p:sldId id="283" r:id="rId9"/>
    <p:sldId id="276" r:id="rId10"/>
    <p:sldId id="262" r:id="rId11"/>
    <p:sldId id="263" r:id="rId12"/>
    <p:sldId id="278" r:id="rId13"/>
    <p:sldId id="280" r:id="rId14"/>
    <p:sldId id="267" r:id="rId15"/>
    <p:sldId id="279" r:id="rId16"/>
    <p:sldId id="282" r:id="rId17"/>
    <p:sldId id="281" r:id="rId18"/>
    <p:sldId id="269" r:id="rId19"/>
    <p:sldId id="270" r:id="rId20"/>
    <p:sldId id="271" r:id="rId21"/>
    <p:sldId id="272" r:id="rId22"/>
    <p:sldId id="273" r:id="rId23"/>
    <p:sldId id="274" r:id="rId24"/>
    <p:sldId id="277" r:id="rId25"/>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10BF68-3916-45EE-A721-B0EDAFAD5F89}" type="datetimeFigureOut">
              <a:rPr lang="sk-SK" smtClean="0"/>
              <a:t>4. 9. 2013</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1D9A2-DE51-491F-B818-0D4C681200E6}" type="slidenum">
              <a:rPr lang="sk-SK" smtClean="0"/>
              <a:t>‹#›</a:t>
            </a:fld>
            <a:endParaRPr lang="sk-SK"/>
          </a:p>
        </p:txBody>
      </p:sp>
    </p:spTree>
    <p:extLst>
      <p:ext uri="{BB962C8B-B14F-4D97-AF65-F5344CB8AC3E}">
        <p14:creationId xmlns:p14="http://schemas.microsoft.com/office/powerpoint/2010/main" val="3635084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DC71D9A2-DE51-491F-B818-0D4C681200E6}" type="slidenum">
              <a:rPr lang="sk-SK" smtClean="0"/>
              <a:t>1</a:t>
            </a:fld>
            <a:endParaRPr lang="sk-SK"/>
          </a:p>
        </p:txBody>
      </p:sp>
    </p:spTree>
    <p:extLst>
      <p:ext uri="{BB962C8B-B14F-4D97-AF65-F5344CB8AC3E}">
        <p14:creationId xmlns:p14="http://schemas.microsoft.com/office/powerpoint/2010/main" val="216379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DC71D9A2-DE51-491F-B818-0D4C681200E6}" type="slidenum">
              <a:rPr lang="sk-SK" smtClean="0"/>
              <a:t>2</a:t>
            </a:fld>
            <a:endParaRPr lang="sk-SK"/>
          </a:p>
        </p:txBody>
      </p:sp>
    </p:spTree>
    <p:extLst>
      <p:ext uri="{BB962C8B-B14F-4D97-AF65-F5344CB8AC3E}">
        <p14:creationId xmlns:p14="http://schemas.microsoft.com/office/powerpoint/2010/main" val="263953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DC71D9A2-DE51-491F-B818-0D4C681200E6}" type="slidenum">
              <a:rPr lang="sk-SK" smtClean="0"/>
              <a:t>4</a:t>
            </a:fld>
            <a:endParaRPr lang="sk-SK"/>
          </a:p>
        </p:txBody>
      </p:sp>
    </p:spTree>
    <p:extLst>
      <p:ext uri="{BB962C8B-B14F-4D97-AF65-F5344CB8AC3E}">
        <p14:creationId xmlns:p14="http://schemas.microsoft.com/office/powerpoint/2010/main" val="90671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DC71D9A2-DE51-491F-B818-0D4C681200E6}" type="slidenum">
              <a:rPr lang="sk-SK" smtClean="0"/>
              <a:t>5</a:t>
            </a:fld>
            <a:endParaRPr lang="sk-SK"/>
          </a:p>
        </p:txBody>
      </p:sp>
    </p:spTree>
    <p:extLst>
      <p:ext uri="{BB962C8B-B14F-4D97-AF65-F5344CB8AC3E}">
        <p14:creationId xmlns:p14="http://schemas.microsoft.com/office/powerpoint/2010/main" val="3481584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sk-SK" smtClean="0"/>
              <a:t>Upravte štýly predlohy textu</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a:p>
        </p:txBody>
      </p:sp>
      <p:sp>
        <p:nvSpPr>
          <p:cNvPr id="4" name="Date Placeholder 3"/>
          <p:cNvSpPr>
            <a:spLocks noGrp="1"/>
          </p:cNvSpPr>
          <p:nvPr>
            <p:ph type="dt" sz="half" idx="10"/>
          </p:nvPr>
        </p:nvSpPr>
        <p:spPr/>
        <p:txBody>
          <a:bodyPr/>
          <a:lstStyle/>
          <a:p>
            <a:fld id="{0EFC766D-99F1-4ED3-883A-8AB12E2CE830}" type="datetimeFigureOut">
              <a:rPr lang="sk-SK" smtClean="0"/>
              <a:t>4. 9. 2013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4C7E6A45-C8CA-4F98-8B31-A8C80677F297}" type="slidenum">
              <a:rPr lang="sk-SK" smtClean="0"/>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0EFC766D-99F1-4ED3-883A-8AB12E2CE830}" type="datetimeFigureOut">
              <a:rPr lang="sk-SK" smtClean="0"/>
              <a:t>4. 9. 2013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4C7E6A45-C8CA-4F98-8B31-A8C80677F297}" type="slidenum">
              <a:rPr lang="sk-SK" smtClean="0"/>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sk-SK" smtClean="0"/>
              <a:t>Upravte štýly predlohy textu</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0EFC766D-99F1-4ED3-883A-8AB12E2CE830}" type="datetimeFigureOut">
              <a:rPr lang="sk-SK" smtClean="0"/>
              <a:t>4. 9. 2013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4C7E6A45-C8CA-4F98-8B31-A8C80677F297}" type="slidenum">
              <a:rPr lang="sk-SK" smtClean="0"/>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0EFC766D-99F1-4ED3-883A-8AB12E2CE830}" type="datetimeFigureOut">
              <a:rPr lang="sk-SK" smtClean="0"/>
              <a:t>4. 9. 2013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4C7E6A45-C8CA-4F98-8B31-A8C80677F297}" type="slidenum">
              <a:rPr lang="sk-SK" smtClean="0"/>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sk-SK" smtClean="0"/>
              <a:t>Upravte štýly predlohy textu</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0EFC766D-99F1-4ED3-883A-8AB12E2CE830}" type="datetimeFigureOut">
              <a:rPr lang="sk-SK" smtClean="0"/>
              <a:t>4. 9. 2013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4C7E6A45-C8CA-4F98-8B31-A8C80677F297}" type="slidenum">
              <a:rPr lang="sk-SK" smtClean="0"/>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sk-SK" smtClean="0"/>
              <a:t>Upravte štýly predlohy textu</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0EFC766D-99F1-4ED3-883A-8AB12E2CE830}" type="datetimeFigureOut">
              <a:rPr lang="sk-SK" smtClean="0"/>
              <a:t>4. 9. 2013</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4C7E6A45-C8CA-4F98-8B31-A8C80677F297}" type="slidenum">
              <a:rPr lang="sk-SK" smtClean="0"/>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smtClean="0"/>
              <a:t>Upravte štýly predlohy textu</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7" name="Date Placeholder 6"/>
          <p:cNvSpPr>
            <a:spLocks noGrp="1"/>
          </p:cNvSpPr>
          <p:nvPr>
            <p:ph type="dt" sz="half" idx="10"/>
          </p:nvPr>
        </p:nvSpPr>
        <p:spPr/>
        <p:txBody>
          <a:bodyPr/>
          <a:lstStyle/>
          <a:p>
            <a:fld id="{0EFC766D-99F1-4ED3-883A-8AB12E2CE830}" type="datetimeFigureOut">
              <a:rPr lang="sk-SK" smtClean="0"/>
              <a:t>4. 9. 2013</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4C7E6A45-C8CA-4F98-8B31-A8C80677F297}" type="slidenum">
              <a:rPr lang="sk-SK" smtClean="0"/>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Date Placeholder 2"/>
          <p:cNvSpPr>
            <a:spLocks noGrp="1"/>
          </p:cNvSpPr>
          <p:nvPr>
            <p:ph type="dt" sz="half" idx="10"/>
          </p:nvPr>
        </p:nvSpPr>
        <p:spPr/>
        <p:txBody>
          <a:bodyPr/>
          <a:lstStyle/>
          <a:p>
            <a:fld id="{0EFC766D-99F1-4ED3-883A-8AB12E2CE830}" type="datetimeFigureOut">
              <a:rPr lang="sk-SK" smtClean="0"/>
              <a:t>4. 9. 2013</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4C7E6A45-C8CA-4F98-8B31-A8C80677F297}" type="slidenum">
              <a:rPr lang="sk-SK" smtClean="0"/>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C766D-99F1-4ED3-883A-8AB12E2CE830}" type="datetimeFigureOut">
              <a:rPr lang="sk-SK" smtClean="0"/>
              <a:t>4. 9. 2013</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4C7E6A45-C8CA-4F98-8B31-A8C80677F297}" type="slidenum">
              <a:rPr lang="sk-SK" smtClean="0"/>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sk-SK" smtClean="0"/>
              <a:t>Upravte štýly predlohy textu</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0EFC766D-99F1-4ED3-883A-8AB12E2CE830}" type="datetimeFigureOut">
              <a:rPr lang="sk-SK" smtClean="0"/>
              <a:t>4. 9. 2013</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4C7E6A45-C8CA-4F98-8B31-A8C80677F297}" type="slidenum">
              <a:rPr lang="sk-SK" smtClean="0"/>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sk-SK" smtClean="0"/>
              <a:t>Upravte štýly predlohy textu</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0EFC766D-99F1-4ED3-883A-8AB12E2CE830}" type="datetimeFigureOut">
              <a:rPr lang="sk-SK" smtClean="0"/>
              <a:t>4. 9. 2013</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4C7E6A45-C8CA-4F98-8B31-A8C80677F297}" type="slidenum">
              <a:rPr lang="sk-SK" smtClean="0"/>
              <a:t>‹#›</a:t>
            </a:fld>
            <a:endParaRPr lang="sk-SK"/>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sk-SK" smtClean="0"/>
              <a:t>Ak chcete pridať obrázok, kliknite na ikonu</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sk-SK" smtClean="0"/>
              <a:t>Upravte štýly predlohy textu</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0EFC766D-99F1-4ED3-883A-8AB12E2CE830}" type="datetimeFigureOut">
              <a:rPr lang="sk-SK" smtClean="0"/>
              <a:t>4. 9. 2013</a:t>
            </a:fld>
            <a:endParaRPr lang="sk-SK"/>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sk-SK"/>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4C7E6A45-C8CA-4F98-8B31-A8C80677F297}" type="slidenum">
              <a:rPr lang="sk-SK" smtClean="0"/>
              <a:t>‹#›</a:t>
            </a:fld>
            <a:endParaRPr lang="sk-SK"/>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_Document2.docx"/><Relationship Id="rId5" Type="http://schemas.openxmlformats.org/officeDocument/2006/relationships/image" Target="../media/image3.emf"/><Relationship Id="rId4" Type="http://schemas.openxmlformats.org/officeDocument/2006/relationships/package" Target="../embeddings/Microsoft_Word_Document1.docx"/></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algn="ctr"/>
            <a:r>
              <a:rPr lang="sk-SK" b="1" dirty="0">
                <a:solidFill>
                  <a:schemeClr val="tx1"/>
                </a:solidFill>
              </a:rPr>
              <a:t>REGIONÁLNA SOCIÁLNA </a:t>
            </a:r>
            <a:r>
              <a:rPr lang="sk-SK" b="1" dirty="0" smtClean="0">
                <a:solidFill>
                  <a:schemeClr val="tx1"/>
                </a:solidFill>
              </a:rPr>
              <a:t>MAPA</a:t>
            </a:r>
            <a:endParaRPr lang="sk-SK" dirty="0">
              <a:solidFill>
                <a:schemeClr val="tx1"/>
              </a:solidFill>
            </a:endParaRPr>
          </a:p>
        </p:txBody>
      </p:sp>
      <p:sp>
        <p:nvSpPr>
          <p:cNvPr id="3" name="Podnadpis 2"/>
          <p:cNvSpPr>
            <a:spLocks noGrp="1"/>
          </p:cNvSpPr>
          <p:nvPr>
            <p:ph type="subTitle" idx="1"/>
          </p:nvPr>
        </p:nvSpPr>
        <p:spPr/>
        <p:txBody>
          <a:bodyPr>
            <a:normAutofit/>
          </a:bodyPr>
          <a:lstStyle/>
          <a:p>
            <a:pPr algn="ctr"/>
            <a:r>
              <a:rPr lang="sk-SK" sz="2400" b="1" dirty="0" smtClean="0">
                <a:solidFill>
                  <a:schemeClr val="tx1"/>
                </a:solidFill>
              </a:rPr>
              <a:t>HUSK/1101/1.6.1/0131</a:t>
            </a:r>
            <a:endParaRPr lang="sk-SK" sz="2400" b="1" dirty="0">
              <a:solidFill>
                <a:schemeClr val="tx1"/>
              </a:solidFill>
            </a:endParaRPr>
          </a:p>
        </p:txBody>
      </p:sp>
      <p:pic>
        <p:nvPicPr>
          <p:cNvPr id="2050" name="Picture 2" descr="C:\Users\Veresova\Documents\Letáky REGSOM\logo regsom 20121203 high resolu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32656"/>
            <a:ext cx="7704856" cy="280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4207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692696"/>
            <a:ext cx="7125113" cy="924475"/>
          </a:xfrm>
        </p:spPr>
        <p:txBody>
          <a:bodyPr/>
          <a:lstStyle/>
          <a:p>
            <a:pPr algn="ctr"/>
            <a:r>
              <a:rPr lang="sk-SK" b="1" dirty="0" smtClean="0">
                <a:solidFill>
                  <a:srgbClr val="0070C0"/>
                </a:solidFill>
              </a:rPr>
              <a:t>Návšteva u </a:t>
            </a:r>
            <a:r>
              <a:rPr lang="sk-SK" b="1" dirty="0" err="1" smtClean="0">
                <a:solidFill>
                  <a:srgbClr val="0070C0"/>
                </a:solidFill>
              </a:rPr>
              <a:t>komunitného</a:t>
            </a:r>
            <a:r>
              <a:rPr lang="sk-SK" b="1" dirty="0" smtClean="0">
                <a:solidFill>
                  <a:srgbClr val="0070C0"/>
                </a:solidFill>
              </a:rPr>
              <a:t> umelca </a:t>
            </a:r>
            <a:endParaRPr lang="sk-SK" b="1" dirty="0">
              <a:solidFill>
                <a:srgbClr val="0070C0"/>
              </a:solidFill>
            </a:endParaRPr>
          </a:p>
        </p:txBody>
      </p:sp>
      <p:sp>
        <p:nvSpPr>
          <p:cNvPr id="3" name="Zástupný symbol textu 2"/>
          <p:cNvSpPr>
            <a:spLocks noGrp="1"/>
          </p:cNvSpPr>
          <p:nvPr>
            <p:ph type="body" idx="1"/>
          </p:nvPr>
        </p:nvSpPr>
        <p:spPr/>
        <p:txBody>
          <a:bodyPr/>
          <a:lstStyle/>
          <a:p>
            <a:pPr algn="ctr"/>
            <a:r>
              <a:rPr lang="sk-SK" b="1" dirty="0">
                <a:solidFill>
                  <a:schemeClr val="accent2">
                    <a:lumMod val="50000"/>
                  </a:schemeClr>
                </a:solidFill>
              </a:rPr>
              <a:t>Helmut </a:t>
            </a:r>
            <a:r>
              <a:rPr lang="sk-SK" b="1" dirty="0" err="1" smtClean="0">
                <a:solidFill>
                  <a:schemeClr val="accent2">
                    <a:lumMod val="50000"/>
                  </a:schemeClr>
                </a:solidFill>
              </a:rPr>
              <a:t>Bistik</a:t>
            </a:r>
            <a:endParaRPr lang="sk-SK" b="1" dirty="0">
              <a:solidFill>
                <a:schemeClr val="accent2">
                  <a:lumMod val="50000"/>
                </a:schemeClr>
              </a:solidFill>
            </a:endParaRPr>
          </a:p>
        </p:txBody>
      </p:sp>
      <p:pic>
        <p:nvPicPr>
          <p:cNvPr id="7" name="Zástupný symbol obsahu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5536" y="2564904"/>
            <a:ext cx="3471863" cy="2305938"/>
          </a:xfrm>
        </p:spPr>
      </p:pic>
      <p:sp>
        <p:nvSpPr>
          <p:cNvPr id="5" name="Zástupný symbol textu 4"/>
          <p:cNvSpPr>
            <a:spLocks noGrp="1"/>
          </p:cNvSpPr>
          <p:nvPr>
            <p:ph type="body" sz="quarter" idx="3"/>
          </p:nvPr>
        </p:nvSpPr>
        <p:spPr/>
        <p:txBody>
          <a:bodyPr/>
          <a:lstStyle/>
          <a:p>
            <a:r>
              <a:rPr lang="sk-SK" b="1" dirty="0">
                <a:solidFill>
                  <a:schemeClr val="accent2">
                    <a:lumMod val="50000"/>
                  </a:schemeClr>
                </a:solidFill>
              </a:rPr>
              <a:t>Vyšný </a:t>
            </a:r>
            <a:r>
              <a:rPr lang="sk-SK" b="1" dirty="0" smtClean="0">
                <a:solidFill>
                  <a:schemeClr val="accent2">
                    <a:lumMod val="50000"/>
                  </a:schemeClr>
                </a:solidFill>
              </a:rPr>
              <a:t>Medzev</a:t>
            </a:r>
            <a:endParaRPr lang="sk-SK" b="1" dirty="0">
              <a:solidFill>
                <a:schemeClr val="accent2">
                  <a:lumMod val="50000"/>
                </a:schemeClr>
              </a:solidFill>
            </a:endParaRPr>
          </a:p>
        </p:txBody>
      </p:sp>
      <p:pic>
        <p:nvPicPr>
          <p:cNvPr id="8" name="Zástupný symbol obsahu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211960" y="3717032"/>
            <a:ext cx="3471862" cy="2305938"/>
          </a:xfrm>
        </p:spPr>
      </p:pic>
    </p:spTree>
    <p:extLst>
      <p:ext uri="{BB962C8B-B14F-4D97-AF65-F5344CB8AC3E}">
        <p14:creationId xmlns:p14="http://schemas.microsoft.com/office/powerpoint/2010/main" val="3598323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sk-SK" b="1" dirty="0" smtClean="0">
                <a:solidFill>
                  <a:srgbClr val="0070C0"/>
                </a:solidFill>
              </a:rPr>
              <a:t>Právo</a:t>
            </a:r>
            <a:br>
              <a:rPr lang="sk-SK" b="1" dirty="0" smtClean="0">
                <a:solidFill>
                  <a:srgbClr val="0070C0"/>
                </a:solidFill>
              </a:rPr>
            </a:br>
            <a:r>
              <a:rPr lang="sk-SK" b="1" dirty="0" smtClean="0">
                <a:solidFill>
                  <a:srgbClr val="0070C0"/>
                </a:solidFill>
              </a:rPr>
              <a:t> </a:t>
            </a:r>
            <a:r>
              <a:rPr lang="sk-SK" b="1" dirty="0" smtClean="0">
                <a:solidFill>
                  <a:schemeClr val="accent2">
                    <a:lumMod val="50000"/>
                  </a:schemeClr>
                </a:solidFill>
              </a:rPr>
              <a:t>doc. JUDr. Mgr. Dušan </a:t>
            </a:r>
            <a:r>
              <a:rPr lang="sk-SK" b="1" dirty="0" err="1" smtClean="0">
                <a:solidFill>
                  <a:schemeClr val="accent2">
                    <a:lumMod val="50000"/>
                  </a:schemeClr>
                </a:solidFill>
              </a:rPr>
              <a:t>Šlosár</a:t>
            </a:r>
            <a:r>
              <a:rPr lang="sk-SK" b="1" dirty="0" smtClean="0">
                <a:solidFill>
                  <a:schemeClr val="accent2">
                    <a:lumMod val="50000"/>
                  </a:schemeClr>
                </a:solidFill>
              </a:rPr>
              <a:t>, </a:t>
            </a:r>
            <a:r>
              <a:rPr lang="sk-SK" b="1" dirty="0" err="1" smtClean="0">
                <a:solidFill>
                  <a:schemeClr val="accent2">
                    <a:lumMod val="50000"/>
                  </a:schemeClr>
                </a:solidFill>
              </a:rPr>
              <a:t>Ph.D</a:t>
            </a:r>
            <a:r>
              <a:rPr lang="sk-SK" b="1" dirty="0" smtClean="0">
                <a:solidFill>
                  <a:schemeClr val="accent2">
                    <a:lumMod val="50000"/>
                  </a:schemeClr>
                </a:solidFill>
              </a:rPr>
              <a:t>.</a:t>
            </a:r>
            <a:endParaRPr lang="sk-SK" b="1" dirty="0">
              <a:solidFill>
                <a:schemeClr val="accent2">
                  <a:lumMod val="50000"/>
                </a:schemeClr>
              </a:solidFill>
            </a:endParaRPr>
          </a:p>
        </p:txBody>
      </p:sp>
      <p:pic>
        <p:nvPicPr>
          <p:cNvPr id="9" name="Zástupný symbol obsahu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7704" y="2132856"/>
            <a:ext cx="5403850" cy="4052888"/>
          </a:xfrm>
        </p:spPr>
      </p:pic>
    </p:spTree>
    <p:extLst>
      <p:ext uri="{BB962C8B-B14F-4D97-AF65-F5344CB8AC3E}">
        <p14:creationId xmlns:p14="http://schemas.microsoft.com/office/powerpoint/2010/main" val="1603257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solidFill>
                  <a:srgbClr val="0070C0"/>
                </a:solidFill>
              </a:rPr>
              <a:t>Právo</a:t>
            </a:r>
            <a:endParaRPr lang="sk-SK" b="1" dirty="0">
              <a:solidFill>
                <a:srgbClr val="0070C0"/>
              </a:solidFill>
            </a:endParaRPr>
          </a:p>
        </p:txBody>
      </p:sp>
      <p:sp>
        <p:nvSpPr>
          <p:cNvPr id="3" name="Zástupný symbol obsahu 2"/>
          <p:cNvSpPr>
            <a:spLocks noGrp="1"/>
          </p:cNvSpPr>
          <p:nvPr>
            <p:ph idx="1"/>
          </p:nvPr>
        </p:nvSpPr>
        <p:spPr/>
        <p:txBody>
          <a:bodyPr>
            <a:normAutofit fontScale="77500" lnSpcReduction="20000"/>
          </a:bodyPr>
          <a:lstStyle/>
          <a:p>
            <a:pPr marL="0" indent="0" algn="just">
              <a:buNone/>
            </a:pPr>
            <a:r>
              <a:rPr lang="sk-SK" b="1" u="sng" dirty="0" smtClean="0">
                <a:solidFill>
                  <a:srgbClr val="0070C0"/>
                </a:solidFill>
              </a:rPr>
              <a:t>Skupina sociálnych pracovníkov:  </a:t>
            </a:r>
          </a:p>
          <a:p>
            <a:pPr algn="just">
              <a:buFont typeface="+mj-lt"/>
              <a:buAutoNum type="arabicPeriod"/>
            </a:pPr>
            <a:r>
              <a:rPr lang="sk-SK" b="1" dirty="0">
                <a:solidFill>
                  <a:schemeClr val="tx1"/>
                </a:solidFill>
              </a:rPr>
              <a:t>D</a:t>
            </a:r>
            <a:r>
              <a:rPr lang="sk-SK" b="1" dirty="0" smtClean="0">
                <a:solidFill>
                  <a:schemeClr val="tx1"/>
                </a:solidFill>
              </a:rPr>
              <a:t>obrá orientácia v</a:t>
            </a:r>
            <a:r>
              <a:rPr lang="sk-SK" b="1" dirty="0">
                <a:solidFill>
                  <a:schemeClr val="tx1"/>
                </a:solidFill>
              </a:rPr>
              <a:t> právnych </a:t>
            </a:r>
            <a:r>
              <a:rPr lang="sk-SK" b="1" dirty="0" smtClean="0">
                <a:solidFill>
                  <a:schemeClr val="tx1"/>
                </a:solidFill>
              </a:rPr>
              <a:t>predpisoch. </a:t>
            </a:r>
          </a:p>
          <a:p>
            <a:pPr algn="just">
              <a:buFont typeface="+mj-lt"/>
              <a:buAutoNum type="arabicPeriod"/>
            </a:pPr>
            <a:r>
              <a:rPr lang="sk-SK" b="1" dirty="0">
                <a:solidFill>
                  <a:schemeClr val="tx1"/>
                </a:solidFill>
              </a:rPr>
              <a:t>R</a:t>
            </a:r>
            <a:r>
              <a:rPr lang="sk-SK" b="1" dirty="0" smtClean="0">
                <a:solidFill>
                  <a:schemeClr val="tx1"/>
                </a:solidFill>
              </a:rPr>
              <a:t>ozbor </a:t>
            </a:r>
            <a:r>
              <a:rPr lang="sk-SK" b="1" dirty="0">
                <a:solidFill>
                  <a:schemeClr val="tx1"/>
                </a:solidFill>
              </a:rPr>
              <a:t>pracovného práva v oblastiach, ktoré sa týkali pracovného pomeru a sociálnej starostlivosti o </a:t>
            </a:r>
            <a:r>
              <a:rPr lang="sk-SK" b="1" dirty="0" smtClean="0">
                <a:solidFill>
                  <a:schemeClr val="tx1"/>
                </a:solidFill>
              </a:rPr>
              <a:t>zamestnancov.</a:t>
            </a:r>
            <a:r>
              <a:rPr lang="sk-SK" dirty="0" smtClean="0">
                <a:solidFill>
                  <a:schemeClr val="tx1"/>
                </a:solidFill>
              </a:rPr>
              <a:t> </a:t>
            </a:r>
          </a:p>
          <a:p>
            <a:pPr algn="just">
              <a:buFont typeface="+mj-lt"/>
              <a:buAutoNum type="arabicPeriod"/>
            </a:pPr>
            <a:r>
              <a:rPr lang="sk-SK" b="1" dirty="0" smtClean="0">
                <a:solidFill>
                  <a:schemeClr val="tx1"/>
                </a:solidFill>
              </a:rPr>
              <a:t>Skončenie </a:t>
            </a:r>
            <a:r>
              <a:rPr lang="sk-SK" b="1" dirty="0">
                <a:solidFill>
                  <a:schemeClr val="tx1"/>
                </a:solidFill>
              </a:rPr>
              <a:t>pracovného pomeru zo strany zamestnávateľa a </a:t>
            </a:r>
            <a:r>
              <a:rPr lang="sk-SK" b="1" dirty="0" smtClean="0">
                <a:solidFill>
                  <a:schemeClr val="tx1"/>
                </a:solidFill>
              </a:rPr>
              <a:t>pracovný pomer </a:t>
            </a:r>
            <a:r>
              <a:rPr lang="sk-SK" b="1" dirty="0">
                <a:solidFill>
                  <a:schemeClr val="tx1"/>
                </a:solidFill>
              </a:rPr>
              <a:t>na dobu </a:t>
            </a:r>
            <a:r>
              <a:rPr lang="sk-SK" b="1" dirty="0" smtClean="0">
                <a:solidFill>
                  <a:schemeClr val="tx1"/>
                </a:solidFill>
              </a:rPr>
              <a:t>určitú</a:t>
            </a:r>
          </a:p>
          <a:p>
            <a:pPr algn="just">
              <a:buFont typeface="+mj-lt"/>
              <a:buAutoNum type="arabicPeriod"/>
            </a:pPr>
            <a:r>
              <a:rPr lang="sk-SK" b="1" dirty="0">
                <a:solidFill>
                  <a:schemeClr val="tx1"/>
                </a:solidFill>
              </a:rPr>
              <a:t>Z</a:t>
            </a:r>
            <a:r>
              <a:rPr lang="sk-SK" b="1" dirty="0" smtClean="0">
                <a:solidFill>
                  <a:schemeClr val="tx1"/>
                </a:solidFill>
              </a:rPr>
              <a:t>odpovednosť </a:t>
            </a:r>
            <a:r>
              <a:rPr lang="sk-SK" b="1" dirty="0">
                <a:solidFill>
                  <a:schemeClr val="tx1"/>
                </a:solidFill>
              </a:rPr>
              <a:t>za škodu a podmienky uplatnenia náhrady škody voči zamestnávateľovi a iným </a:t>
            </a:r>
            <a:r>
              <a:rPr lang="sk-SK" b="1" dirty="0" smtClean="0">
                <a:solidFill>
                  <a:schemeClr val="tx1"/>
                </a:solidFill>
              </a:rPr>
              <a:t>osobám</a:t>
            </a:r>
            <a:r>
              <a:rPr lang="sk-SK" dirty="0">
                <a:solidFill>
                  <a:schemeClr val="tx1"/>
                </a:solidFill>
              </a:rPr>
              <a:t> </a:t>
            </a:r>
            <a:r>
              <a:rPr lang="sk-SK" dirty="0" smtClean="0">
                <a:solidFill>
                  <a:schemeClr val="tx1"/>
                </a:solidFill>
              </a:rPr>
              <a:t>(najmä klienti, </a:t>
            </a:r>
            <a:r>
              <a:rPr lang="sk-SK" dirty="0">
                <a:solidFill>
                  <a:schemeClr val="tx1"/>
                </a:solidFill>
              </a:rPr>
              <a:t>ktorí boli pozbavení spôsobilosti na právne úkony, alebo ich spôsobilosť na právne úkony bola </a:t>
            </a:r>
            <a:r>
              <a:rPr lang="sk-SK" dirty="0" smtClean="0">
                <a:solidFill>
                  <a:schemeClr val="tx1"/>
                </a:solidFill>
              </a:rPr>
              <a:t>obmedzená).</a:t>
            </a:r>
            <a:endParaRPr lang="sk-SK" dirty="0">
              <a:solidFill>
                <a:schemeClr val="tx1"/>
              </a:solidFill>
            </a:endParaRPr>
          </a:p>
          <a:p>
            <a:pPr marL="0" indent="0" algn="just">
              <a:buNone/>
            </a:pPr>
            <a:r>
              <a:rPr lang="sk-SK" b="1" u="sng" dirty="0" smtClean="0">
                <a:solidFill>
                  <a:schemeClr val="accent2">
                    <a:lumMod val="50000"/>
                  </a:schemeClr>
                </a:solidFill>
              </a:rPr>
              <a:t>Skupina znevýhodnených:</a:t>
            </a:r>
          </a:p>
          <a:p>
            <a:pPr algn="just">
              <a:buFont typeface="+mj-lt"/>
              <a:buAutoNum type="arabicPeriod"/>
            </a:pPr>
            <a:r>
              <a:rPr lang="sk-SK" b="1" dirty="0">
                <a:solidFill>
                  <a:schemeClr val="tx1"/>
                </a:solidFill>
              </a:rPr>
              <a:t>V</a:t>
            </a:r>
            <a:r>
              <a:rPr lang="sk-SK" b="1" dirty="0" smtClean="0">
                <a:solidFill>
                  <a:schemeClr val="tx1"/>
                </a:solidFill>
              </a:rPr>
              <a:t>ysoký </a:t>
            </a:r>
            <a:r>
              <a:rPr lang="sk-SK" b="1" dirty="0">
                <a:solidFill>
                  <a:schemeClr val="tx1"/>
                </a:solidFill>
              </a:rPr>
              <a:t>záujem o exekučné konanie a postup pri exekučnom </a:t>
            </a:r>
            <a:r>
              <a:rPr lang="sk-SK" b="1" dirty="0" smtClean="0">
                <a:solidFill>
                  <a:schemeClr val="tx1"/>
                </a:solidFill>
              </a:rPr>
              <a:t>konaní</a:t>
            </a:r>
            <a:r>
              <a:rPr lang="sk-SK" dirty="0" smtClean="0">
                <a:solidFill>
                  <a:schemeClr val="tx1"/>
                </a:solidFill>
              </a:rPr>
              <a:t> (postupy </a:t>
            </a:r>
            <a:r>
              <a:rPr lang="sk-SK" dirty="0">
                <a:solidFill>
                  <a:schemeClr val="tx1"/>
                </a:solidFill>
              </a:rPr>
              <a:t>zamerané na predchádzanie exekučnému konaniu v prípade insolventnosti alebo nedodržiavaní stanovených </a:t>
            </a:r>
            <a:r>
              <a:rPr lang="sk-SK" dirty="0" smtClean="0">
                <a:solidFill>
                  <a:schemeClr val="tx1"/>
                </a:solidFill>
              </a:rPr>
              <a:t>splátok).</a:t>
            </a:r>
          </a:p>
          <a:p>
            <a:pPr algn="just">
              <a:buFont typeface="+mj-lt"/>
              <a:buAutoNum type="arabicPeriod"/>
            </a:pPr>
            <a:r>
              <a:rPr lang="sk-SK" b="1" dirty="0">
                <a:solidFill>
                  <a:schemeClr val="tx1"/>
                </a:solidFill>
              </a:rPr>
              <a:t>V</a:t>
            </a:r>
            <a:r>
              <a:rPr lang="sk-SK" b="1" dirty="0" smtClean="0">
                <a:solidFill>
                  <a:schemeClr val="tx1"/>
                </a:solidFill>
              </a:rPr>
              <a:t>ymáhanie </a:t>
            </a:r>
            <a:r>
              <a:rPr lang="sk-SK" b="1" dirty="0">
                <a:solidFill>
                  <a:schemeClr val="tx1"/>
                </a:solidFill>
              </a:rPr>
              <a:t>dlžôb od dlžníkov</a:t>
            </a:r>
            <a:r>
              <a:rPr lang="sk-SK" dirty="0">
                <a:solidFill>
                  <a:schemeClr val="tx1"/>
                </a:solidFill>
              </a:rPr>
              <a:t>. Tu sa tiež prejavili najmä pochybenia pri dokumentácii pôžičky tak, aby bolo možné domáhať sa vrátenia </a:t>
            </a:r>
            <a:r>
              <a:rPr lang="sk-SK" dirty="0" smtClean="0">
                <a:solidFill>
                  <a:schemeClr val="tx1"/>
                </a:solidFill>
              </a:rPr>
              <a:t>peňazí. </a:t>
            </a:r>
            <a:endParaRPr lang="sk-SK" dirty="0">
              <a:solidFill>
                <a:schemeClr val="tx1"/>
              </a:solidFill>
            </a:endParaRPr>
          </a:p>
          <a:p>
            <a:endParaRPr lang="sk-SK" dirty="0"/>
          </a:p>
        </p:txBody>
      </p:sp>
      <p:pic>
        <p:nvPicPr>
          <p:cNvPr id="4" name="Obrázok 3" descr="C:\Users\Veresova\Documents\Letáky REGSOM\logo regsom 20121203 high resolut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315" y="5848350"/>
            <a:ext cx="2432685" cy="1009650"/>
          </a:xfrm>
          <a:prstGeom prst="rect">
            <a:avLst/>
          </a:prstGeom>
          <a:noFill/>
          <a:ln>
            <a:noFill/>
          </a:ln>
        </p:spPr>
      </p:pic>
    </p:spTree>
    <p:extLst>
      <p:ext uri="{BB962C8B-B14F-4D97-AF65-F5344CB8AC3E}">
        <p14:creationId xmlns:p14="http://schemas.microsoft.com/office/powerpoint/2010/main" val="2178081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sz="2400" b="1" dirty="0" smtClean="0">
                <a:solidFill>
                  <a:srgbClr val="0070C0"/>
                </a:solidFill>
              </a:rPr>
              <a:t>Psychológia</a:t>
            </a:r>
            <a:r>
              <a:rPr lang="sk-SK" sz="2000" b="1" dirty="0" smtClean="0">
                <a:solidFill>
                  <a:srgbClr val="0070C0"/>
                </a:solidFill>
              </a:rPr>
              <a:t/>
            </a:r>
            <a:br>
              <a:rPr lang="sk-SK" sz="2000" b="1" dirty="0" smtClean="0">
                <a:solidFill>
                  <a:srgbClr val="0070C0"/>
                </a:solidFill>
              </a:rPr>
            </a:br>
            <a:r>
              <a:rPr lang="sk-SK" sz="2000" b="1" dirty="0" smtClean="0">
                <a:solidFill>
                  <a:srgbClr val="0070C0"/>
                </a:solidFill>
              </a:rPr>
              <a:t>Mgr. Viera Lehotská, Mgr. Daniela </a:t>
            </a:r>
            <a:r>
              <a:rPr lang="sk-SK" sz="2000" b="1" dirty="0" err="1" smtClean="0">
                <a:solidFill>
                  <a:srgbClr val="0070C0"/>
                </a:solidFill>
              </a:rPr>
              <a:t>Husovská</a:t>
            </a:r>
            <a:r>
              <a:rPr lang="sk-SK" sz="2000" b="1" dirty="0" smtClean="0">
                <a:solidFill>
                  <a:srgbClr val="0070C0"/>
                </a:solidFill>
              </a:rPr>
              <a:t>, </a:t>
            </a:r>
            <a:r>
              <a:rPr lang="sk-SK" sz="2000" b="1" dirty="0">
                <a:solidFill>
                  <a:srgbClr val="0070C0"/>
                </a:solidFill>
              </a:rPr>
              <a:t>M</a:t>
            </a:r>
            <a:r>
              <a:rPr lang="sk-SK" sz="2000" b="1" dirty="0" smtClean="0">
                <a:solidFill>
                  <a:srgbClr val="0070C0"/>
                </a:solidFill>
              </a:rPr>
              <a:t>gr. Beáta Rybárová </a:t>
            </a:r>
            <a:endParaRPr lang="sk-SK" sz="2000" b="1" dirty="0">
              <a:solidFill>
                <a:srgbClr val="0070C0"/>
              </a:solidFill>
            </a:endParaRPr>
          </a:p>
        </p:txBody>
      </p:sp>
      <p:sp>
        <p:nvSpPr>
          <p:cNvPr id="3" name="Zástupný symbol obsahu 2"/>
          <p:cNvSpPr>
            <a:spLocks noGrp="1"/>
          </p:cNvSpPr>
          <p:nvPr>
            <p:ph idx="1"/>
          </p:nvPr>
        </p:nvSpPr>
        <p:spPr/>
        <p:txBody>
          <a:bodyPr>
            <a:normAutofit fontScale="85000" lnSpcReduction="20000"/>
          </a:bodyPr>
          <a:lstStyle/>
          <a:p>
            <a:pPr algn="just"/>
            <a:r>
              <a:rPr lang="sk-SK" b="1" dirty="0">
                <a:solidFill>
                  <a:schemeClr val="tx1"/>
                </a:solidFill>
              </a:rPr>
              <a:t>Z</a:t>
            </a:r>
            <a:r>
              <a:rPr lang="sk-SK" b="1" dirty="0" smtClean="0">
                <a:solidFill>
                  <a:schemeClr val="tx1"/>
                </a:solidFill>
              </a:rPr>
              <a:t>vládanie </a:t>
            </a:r>
            <a:r>
              <a:rPr lang="sk-SK" b="1" dirty="0">
                <a:solidFill>
                  <a:schemeClr val="tx1"/>
                </a:solidFill>
              </a:rPr>
              <a:t>stresu/záťažových situácií</a:t>
            </a:r>
            <a:r>
              <a:rPr lang="sk-SK" dirty="0">
                <a:solidFill>
                  <a:schemeClr val="tx1"/>
                </a:solidFill>
              </a:rPr>
              <a:t>, syndróm vyhorenia, konflikty, kontakt s agresívnym klientom</a:t>
            </a:r>
            <a:r>
              <a:rPr lang="sk-SK" dirty="0" smtClean="0">
                <a:solidFill>
                  <a:schemeClr val="tx1"/>
                </a:solidFill>
              </a:rPr>
              <a:t>, samovražda </a:t>
            </a:r>
            <a:r>
              <a:rPr lang="sk-SK" dirty="0">
                <a:solidFill>
                  <a:schemeClr val="tx1"/>
                </a:solidFill>
              </a:rPr>
              <a:t>a </a:t>
            </a:r>
            <a:r>
              <a:rPr lang="sk-SK" dirty="0" smtClean="0">
                <a:solidFill>
                  <a:schemeClr val="tx1"/>
                </a:solidFill>
              </a:rPr>
              <a:t>trauma, </a:t>
            </a:r>
            <a:r>
              <a:rPr lang="sk-SK" dirty="0">
                <a:solidFill>
                  <a:schemeClr val="tx1"/>
                </a:solidFill>
              </a:rPr>
              <a:t>ako pracovať s týranými/zneužívanými/zanedbávanými klientmi a s matkami, ktoré sú nezodpovedné v starostlivosti o svoje deti. </a:t>
            </a:r>
          </a:p>
          <a:p>
            <a:pPr algn="just"/>
            <a:r>
              <a:rPr lang="sk-SK" b="1" dirty="0">
                <a:solidFill>
                  <a:schemeClr val="tx1"/>
                </a:solidFill>
              </a:rPr>
              <a:t>Sekundárna </a:t>
            </a:r>
            <a:r>
              <a:rPr lang="sk-SK" b="1" dirty="0" err="1">
                <a:solidFill>
                  <a:schemeClr val="tx1"/>
                </a:solidFill>
              </a:rPr>
              <a:t>viktimizácia</a:t>
            </a:r>
            <a:r>
              <a:rPr lang="sk-SK" dirty="0">
                <a:solidFill>
                  <a:schemeClr val="tx1"/>
                </a:solidFill>
              </a:rPr>
              <a:t>, ktorá sa týka pracovníkov venujúcim sa ľuďom s traumatickými zážitkami. </a:t>
            </a:r>
          </a:p>
          <a:p>
            <a:pPr algn="just"/>
            <a:r>
              <a:rPr lang="sk-SK" b="1" dirty="0" smtClean="0">
                <a:solidFill>
                  <a:schemeClr val="tx1"/>
                </a:solidFill>
              </a:rPr>
              <a:t>S</a:t>
            </a:r>
            <a:r>
              <a:rPr lang="sk-SK" b="1" dirty="0" smtClean="0">
                <a:solidFill>
                  <a:schemeClr val="tx1"/>
                </a:solidFill>
              </a:rPr>
              <a:t>ebauvedomenie</a:t>
            </a:r>
            <a:r>
              <a:rPr lang="sk-SK" dirty="0" smtClean="0">
                <a:solidFill>
                  <a:schemeClr val="tx1"/>
                </a:solidFill>
              </a:rPr>
              <a:t>, </a:t>
            </a:r>
            <a:r>
              <a:rPr lang="sk-SK" dirty="0" err="1" smtClean="0">
                <a:solidFill>
                  <a:schemeClr val="tx1"/>
                </a:solidFill>
              </a:rPr>
              <a:t>sebaspoznanie</a:t>
            </a:r>
            <a:r>
              <a:rPr lang="sk-SK" dirty="0">
                <a:solidFill>
                  <a:schemeClr val="tx1"/>
                </a:solidFill>
              </a:rPr>
              <a:t>, podpora sebavedomia a vnútorných kapacít na zvládanie náročných situácií a prekážok v živote. V</a:t>
            </a:r>
            <a:r>
              <a:rPr lang="sk-SK" dirty="0">
                <a:solidFill>
                  <a:schemeClr val="tx1"/>
                </a:solidFill>
              </a:rPr>
              <a:t> rámci </a:t>
            </a:r>
            <a:r>
              <a:rPr lang="sk-SK" dirty="0" smtClean="0">
                <a:solidFill>
                  <a:schemeClr val="tx1"/>
                </a:solidFill>
              </a:rPr>
              <a:t>sebapoznávania bola venovaná pozornosť </a:t>
            </a:r>
            <a:r>
              <a:rPr lang="sk-SK" dirty="0">
                <a:solidFill>
                  <a:schemeClr val="tx1"/>
                </a:solidFill>
              </a:rPr>
              <a:t>svojim silným a slabým stránkam. </a:t>
            </a:r>
            <a:r>
              <a:rPr lang="sk-SK" dirty="0" smtClean="0">
                <a:solidFill>
                  <a:schemeClr val="tx1"/>
                </a:solidFill>
              </a:rPr>
              <a:t>Zaujímavé bolo, keď ďalší účastníci poskytli </a:t>
            </a:r>
            <a:r>
              <a:rPr lang="sk-SK" dirty="0">
                <a:solidFill>
                  <a:schemeClr val="tx1"/>
                </a:solidFill>
              </a:rPr>
              <a:t>spätnú väzbu ako sa navzájom vnímajú, a ocenenie. Mnohí boli prekvapení z pozitívnych reakcií a vysokej mienky o nich. </a:t>
            </a:r>
          </a:p>
          <a:p>
            <a:r>
              <a:rPr lang="sk-SK" b="1" dirty="0" smtClean="0">
                <a:solidFill>
                  <a:schemeClr val="tx1"/>
                </a:solidFill>
              </a:rPr>
              <a:t>Motivácia.</a:t>
            </a:r>
            <a:r>
              <a:rPr lang="sk-SK" dirty="0" smtClean="0">
                <a:solidFill>
                  <a:schemeClr val="tx1"/>
                </a:solidFill>
              </a:rPr>
              <a:t> Cieľom </a:t>
            </a:r>
            <a:r>
              <a:rPr lang="sk-SK" dirty="0">
                <a:solidFill>
                  <a:schemeClr val="tx1"/>
                </a:solidFill>
              </a:rPr>
              <a:t>bolo uvedomenie si kto každý nám pomáha, akou veľkou motiváciou sú napr. spokojné, šťastné deti, rodina, úspech, ocenenie, uznanie... </a:t>
            </a:r>
          </a:p>
          <a:p>
            <a:r>
              <a:rPr lang="sk-SK" b="1" dirty="0" smtClean="0">
                <a:solidFill>
                  <a:schemeClr val="tx1"/>
                </a:solidFill>
              </a:rPr>
              <a:t>Asertivita.</a:t>
            </a:r>
            <a:r>
              <a:rPr lang="sk-SK" dirty="0" smtClean="0">
                <a:solidFill>
                  <a:schemeClr val="tx1"/>
                </a:solidFill>
              </a:rPr>
              <a:t> </a:t>
            </a:r>
            <a:r>
              <a:rPr lang="sk-SK" dirty="0">
                <a:solidFill>
                  <a:schemeClr val="tx1"/>
                </a:solidFill>
              </a:rPr>
              <a:t>Č</a:t>
            </a:r>
            <a:r>
              <a:rPr lang="sk-SK" dirty="0" smtClean="0">
                <a:solidFill>
                  <a:schemeClr val="tx1"/>
                </a:solidFill>
              </a:rPr>
              <a:t>o </a:t>
            </a:r>
            <a:r>
              <a:rPr lang="sk-SK" dirty="0">
                <a:solidFill>
                  <a:schemeClr val="tx1"/>
                </a:solidFill>
              </a:rPr>
              <a:t>to je, ako koná človek pasívny, agresívny a asertívny, aké sú medzi nimi rozdiely.  </a:t>
            </a:r>
          </a:p>
          <a:p>
            <a:pPr algn="just"/>
            <a:endParaRPr lang="sk-SK" dirty="0" smtClean="0">
              <a:solidFill>
                <a:schemeClr val="tx1"/>
              </a:solidFill>
            </a:endParaRPr>
          </a:p>
        </p:txBody>
      </p:sp>
    </p:spTree>
    <p:extLst>
      <p:ext uri="{BB962C8B-B14F-4D97-AF65-F5344CB8AC3E}">
        <p14:creationId xmlns:p14="http://schemas.microsoft.com/office/powerpoint/2010/main" val="2280065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solidFill>
                  <a:srgbClr val="0070C0"/>
                </a:solidFill>
              </a:rPr>
              <a:t>Aktívne občianstvo a </a:t>
            </a:r>
            <a:r>
              <a:rPr lang="sk-SK" b="1" dirty="0" err="1" smtClean="0">
                <a:solidFill>
                  <a:srgbClr val="0070C0"/>
                </a:solidFill>
              </a:rPr>
              <a:t>medzisektorová</a:t>
            </a:r>
            <a:r>
              <a:rPr lang="sk-SK" b="1" dirty="0" smtClean="0">
                <a:solidFill>
                  <a:srgbClr val="0070C0"/>
                </a:solidFill>
              </a:rPr>
              <a:t> spolupráca</a:t>
            </a:r>
            <a:endParaRPr lang="sk-SK" b="1" dirty="0">
              <a:solidFill>
                <a:srgbClr val="0070C0"/>
              </a:solidFill>
            </a:endParaRPr>
          </a:p>
        </p:txBody>
      </p:sp>
      <p:sp>
        <p:nvSpPr>
          <p:cNvPr id="3" name="Zástupný symbol textu 2"/>
          <p:cNvSpPr>
            <a:spLocks noGrp="1"/>
          </p:cNvSpPr>
          <p:nvPr>
            <p:ph type="body" idx="1"/>
          </p:nvPr>
        </p:nvSpPr>
        <p:spPr/>
        <p:txBody>
          <a:bodyPr/>
          <a:lstStyle/>
          <a:p>
            <a:r>
              <a:rPr lang="sk-SK" b="1" dirty="0" smtClean="0">
                <a:solidFill>
                  <a:schemeClr val="accent2">
                    <a:lumMod val="50000"/>
                  </a:schemeClr>
                </a:solidFill>
              </a:rPr>
              <a:t>Ing. Rozália Múdra</a:t>
            </a:r>
            <a:endParaRPr lang="sk-SK" b="1" dirty="0">
              <a:solidFill>
                <a:schemeClr val="accent2">
                  <a:lumMod val="50000"/>
                </a:schemeClr>
              </a:solidFill>
            </a:endParaRPr>
          </a:p>
        </p:txBody>
      </p:sp>
      <p:pic>
        <p:nvPicPr>
          <p:cNvPr id="7" name="Zástupný symbol obsahu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420000">
            <a:off x="916324" y="2681348"/>
            <a:ext cx="3471863" cy="2603897"/>
          </a:xfrm>
        </p:spPr>
      </p:pic>
      <p:sp>
        <p:nvSpPr>
          <p:cNvPr id="5" name="Zástupný symbol textu 4"/>
          <p:cNvSpPr>
            <a:spLocks noGrp="1"/>
          </p:cNvSpPr>
          <p:nvPr>
            <p:ph type="body" sz="quarter" idx="3"/>
          </p:nvPr>
        </p:nvSpPr>
        <p:spPr/>
        <p:txBody>
          <a:bodyPr/>
          <a:lstStyle/>
          <a:p>
            <a:r>
              <a:rPr lang="sk-SK" b="1" dirty="0" smtClean="0">
                <a:solidFill>
                  <a:schemeClr val="accent2">
                    <a:lumMod val="50000"/>
                  </a:schemeClr>
                </a:solidFill>
              </a:rPr>
              <a:t>Mária </a:t>
            </a:r>
            <a:r>
              <a:rPr lang="sk-SK" b="1" dirty="0" err="1" smtClean="0">
                <a:solidFill>
                  <a:schemeClr val="accent2">
                    <a:lumMod val="50000"/>
                  </a:schemeClr>
                </a:solidFill>
              </a:rPr>
              <a:t>Kulcsárová</a:t>
            </a:r>
            <a:endParaRPr lang="sk-SK" b="1" dirty="0">
              <a:solidFill>
                <a:schemeClr val="accent2">
                  <a:lumMod val="50000"/>
                </a:schemeClr>
              </a:solidFill>
            </a:endParaRPr>
          </a:p>
        </p:txBody>
      </p:sp>
      <p:pic>
        <p:nvPicPr>
          <p:cNvPr id="10" name="Zástupný symbol obsahu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660000">
            <a:off x="5148569" y="2872215"/>
            <a:ext cx="3471862" cy="2603896"/>
          </a:xfrm>
        </p:spPr>
      </p:pic>
    </p:spTree>
    <p:extLst>
      <p:ext uri="{BB962C8B-B14F-4D97-AF65-F5344CB8AC3E}">
        <p14:creationId xmlns:p14="http://schemas.microsoft.com/office/powerpoint/2010/main" val="26359637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a:solidFill>
                  <a:srgbClr val="0070C0"/>
                </a:solidFill>
              </a:rPr>
              <a:t>Aktívne občianstvo a </a:t>
            </a:r>
            <a:r>
              <a:rPr lang="sk-SK" b="1" dirty="0" err="1">
                <a:solidFill>
                  <a:srgbClr val="0070C0"/>
                </a:solidFill>
              </a:rPr>
              <a:t>medzisektorová</a:t>
            </a:r>
            <a:r>
              <a:rPr lang="sk-SK" b="1" dirty="0">
                <a:solidFill>
                  <a:srgbClr val="0070C0"/>
                </a:solidFill>
              </a:rPr>
              <a:t> spolupráca</a:t>
            </a:r>
            <a:endParaRPr lang="sk-SK" dirty="0"/>
          </a:p>
        </p:txBody>
      </p:sp>
      <p:sp>
        <p:nvSpPr>
          <p:cNvPr id="3" name="Zástupný symbol obsahu 2"/>
          <p:cNvSpPr>
            <a:spLocks noGrp="1"/>
          </p:cNvSpPr>
          <p:nvPr>
            <p:ph idx="1"/>
          </p:nvPr>
        </p:nvSpPr>
        <p:spPr/>
        <p:txBody>
          <a:bodyPr>
            <a:normAutofit fontScale="92500" lnSpcReduction="10000"/>
          </a:bodyPr>
          <a:lstStyle/>
          <a:p>
            <a:pPr marL="0" indent="0">
              <a:buNone/>
            </a:pPr>
            <a:r>
              <a:rPr lang="sk-SK" dirty="0"/>
              <a:t> </a:t>
            </a:r>
          </a:p>
          <a:p>
            <a:r>
              <a:rPr lang="sk-SK" b="1" dirty="0">
                <a:solidFill>
                  <a:schemeClr val="tx1"/>
                </a:solidFill>
              </a:rPr>
              <a:t>V</a:t>
            </a:r>
            <a:r>
              <a:rPr lang="sk-SK" b="1" dirty="0" smtClean="0">
                <a:solidFill>
                  <a:schemeClr val="tx1"/>
                </a:solidFill>
              </a:rPr>
              <a:t>ymenovanie </a:t>
            </a:r>
            <a:r>
              <a:rPr lang="sk-SK" b="1" dirty="0">
                <a:solidFill>
                  <a:schemeClr val="tx1"/>
                </a:solidFill>
              </a:rPr>
              <a:t>možnosti spolupráce, výhody </a:t>
            </a:r>
            <a:r>
              <a:rPr lang="sk-SK" b="1" dirty="0" smtClean="0">
                <a:solidFill>
                  <a:schemeClr val="tx1"/>
                </a:solidFill>
              </a:rPr>
              <a:t>partnerstiev.  </a:t>
            </a:r>
            <a:r>
              <a:rPr lang="sk-SK" b="1" dirty="0">
                <a:solidFill>
                  <a:schemeClr val="tx1"/>
                </a:solidFill>
              </a:rPr>
              <a:t> </a:t>
            </a:r>
          </a:p>
          <a:p>
            <a:r>
              <a:rPr lang="sk-SK" b="1" dirty="0">
                <a:solidFill>
                  <a:schemeClr val="tx1"/>
                </a:solidFill>
              </a:rPr>
              <a:t>V</a:t>
            </a:r>
            <a:r>
              <a:rPr lang="sk-SK" b="1" dirty="0" smtClean="0">
                <a:solidFill>
                  <a:schemeClr val="tx1"/>
                </a:solidFill>
              </a:rPr>
              <a:t> </a:t>
            </a:r>
            <a:r>
              <a:rPr lang="sk-SK" b="1" dirty="0" smtClean="0">
                <a:solidFill>
                  <a:schemeClr val="tx1"/>
                </a:solidFill>
              </a:rPr>
              <a:t>oblasti </a:t>
            </a:r>
            <a:r>
              <a:rPr lang="sk-SK" b="1" dirty="0">
                <a:solidFill>
                  <a:schemeClr val="tx1"/>
                </a:solidFill>
              </a:rPr>
              <a:t>dotačných </a:t>
            </a:r>
            <a:r>
              <a:rPr lang="sk-SK" b="1" dirty="0" smtClean="0">
                <a:solidFill>
                  <a:schemeClr val="tx1"/>
                </a:solidFill>
              </a:rPr>
              <a:t>systémov účastníci prezentovali bohaté vedomosti, </a:t>
            </a:r>
            <a:r>
              <a:rPr lang="sk-SK" b="1" dirty="0">
                <a:solidFill>
                  <a:schemeClr val="tx1"/>
                </a:solidFill>
              </a:rPr>
              <a:t>aj </a:t>
            </a:r>
            <a:r>
              <a:rPr lang="sk-SK" b="1" dirty="0" smtClean="0">
                <a:solidFill>
                  <a:schemeClr val="tx1"/>
                </a:solidFill>
              </a:rPr>
              <a:t>vlastné </a:t>
            </a:r>
            <a:r>
              <a:rPr lang="sk-SK" b="1" dirty="0" smtClean="0">
                <a:solidFill>
                  <a:schemeClr val="tx1"/>
                </a:solidFill>
              </a:rPr>
              <a:t>skúsenosti. </a:t>
            </a:r>
            <a:endParaRPr lang="sk-SK" b="1" dirty="0" smtClean="0">
              <a:solidFill>
                <a:schemeClr val="tx1"/>
              </a:solidFill>
            </a:endParaRPr>
          </a:p>
          <a:p>
            <a:r>
              <a:rPr lang="sk-SK" b="1" dirty="0">
                <a:solidFill>
                  <a:schemeClr val="tx1"/>
                </a:solidFill>
              </a:rPr>
              <a:t>O</a:t>
            </a:r>
            <a:r>
              <a:rPr lang="sk-SK" b="1" dirty="0" smtClean="0">
                <a:solidFill>
                  <a:schemeClr val="tx1"/>
                </a:solidFill>
              </a:rPr>
              <a:t>tázky </a:t>
            </a:r>
            <a:r>
              <a:rPr lang="sk-SK" b="1" dirty="0" smtClean="0">
                <a:solidFill>
                  <a:schemeClr val="tx1"/>
                </a:solidFill>
              </a:rPr>
              <a:t>o </a:t>
            </a:r>
            <a:r>
              <a:rPr lang="sk-SK" b="1" dirty="0">
                <a:solidFill>
                  <a:schemeClr val="tx1"/>
                </a:solidFill>
              </a:rPr>
              <a:t>fungovaní </a:t>
            </a:r>
            <a:r>
              <a:rPr lang="sk-SK" b="1" dirty="0" smtClean="0">
                <a:solidFill>
                  <a:schemeClr val="tx1"/>
                </a:solidFill>
              </a:rPr>
              <a:t>samospráv. </a:t>
            </a:r>
            <a:endParaRPr lang="sk-SK" b="1" dirty="0" smtClean="0">
              <a:solidFill>
                <a:schemeClr val="tx1"/>
              </a:solidFill>
            </a:endParaRPr>
          </a:p>
          <a:p>
            <a:r>
              <a:rPr lang="sk-SK" b="1" dirty="0">
                <a:solidFill>
                  <a:schemeClr val="tx1"/>
                </a:solidFill>
              </a:rPr>
              <a:t>D</a:t>
            </a:r>
            <a:r>
              <a:rPr lang="sk-SK" b="1" dirty="0" smtClean="0">
                <a:solidFill>
                  <a:schemeClr val="tx1"/>
                </a:solidFill>
              </a:rPr>
              <a:t>ôraz </a:t>
            </a:r>
            <a:r>
              <a:rPr lang="sk-SK" b="1" dirty="0" smtClean="0">
                <a:solidFill>
                  <a:schemeClr val="tx1"/>
                </a:solidFill>
              </a:rPr>
              <a:t>kladený na dôležitosť </a:t>
            </a:r>
            <a:r>
              <a:rPr lang="sk-SK" b="1" dirty="0">
                <a:solidFill>
                  <a:schemeClr val="tx1"/>
                </a:solidFill>
              </a:rPr>
              <a:t>občianskej participácie a potreby verejnej </a:t>
            </a:r>
            <a:r>
              <a:rPr lang="sk-SK" b="1" dirty="0" smtClean="0">
                <a:solidFill>
                  <a:schemeClr val="tx1"/>
                </a:solidFill>
              </a:rPr>
              <a:t>kontroly.  </a:t>
            </a:r>
            <a:endParaRPr lang="sk-SK" b="1" dirty="0">
              <a:solidFill>
                <a:schemeClr val="tx1"/>
              </a:solidFill>
            </a:endParaRPr>
          </a:p>
          <a:p>
            <a:r>
              <a:rPr lang="sk-SK" b="1" dirty="0">
                <a:solidFill>
                  <a:schemeClr val="tx1"/>
                </a:solidFill>
              </a:rPr>
              <a:t>P</a:t>
            </a:r>
            <a:r>
              <a:rPr lang="sk-SK" b="1" dirty="0" smtClean="0">
                <a:solidFill>
                  <a:schemeClr val="tx1"/>
                </a:solidFill>
              </a:rPr>
              <a:t>rezentovanie </a:t>
            </a:r>
            <a:r>
              <a:rPr lang="sk-SK" b="1" dirty="0" smtClean="0">
                <a:solidFill>
                  <a:schemeClr val="tx1"/>
                </a:solidFill>
              </a:rPr>
              <a:t>potenciálnych možností spolupráce, </a:t>
            </a:r>
            <a:r>
              <a:rPr lang="sk-SK" b="1" dirty="0">
                <a:solidFill>
                  <a:schemeClr val="tx1"/>
                </a:solidFill>
              </a:rPr>
              <a:t>hlavne s miestnymi samosprávami a tým aj ďalšie možnosti na rozvoj vlastnej </a:t>
            </a:r>
            <a:r>
              <a:rPr lang="sk-SK" b="1" dirty="0" smtClean="0">
                <a:solidFill>
                  <a:schemeClr val="tx1"/>
                </a:solidFill>
              </a:rPr>
              <a:t>činnosti</a:t>
            </a:r>
            <a:r>
              <a:rPr lang="sk-SK" b="1" dirty="0">
                <a:solidFill>
                  <a:schemeClr val="tx1"/>
                </a:solidFill>
              </a:rPr>
              <a:t>,</a:t>
            </a:r>
            <a:r>
              <a:rPr lang="sk-SK" b="1" dirty="0" smtClean="0">
                <a:solidFill>
                  <a:schemeClr val="tx1"/>
                </a:solidFill>
              </a:rPr>
              <a:t> sústredenie sa na partnerstvá, postupy</a:t>
            </a:r>
            <a:r>
              <a:rPr lang="sk-SK" b="1" dirty="0">
                <a:solidFill>
                  <a:schemeClr val="tx1"/>
                </a:solidFill>
              </a:rPr>
              <a:t>, formy spolupráce, ako osloviť a presvedčiť samosprávy atď.  </a:t>
            </a:r>
          </a:p>
          <a:p>
            <a:endParaRPr lang="sk-SK" dirty="0"/>
          </a:p>
        </p:txBody>
      </p:sp>
      <p:pic>
        <p:nvPicPr>
          <p:cNvPr id="4" name="Obrázok 3" descr="C:\Users\Veresova\Documents\Letáky REGSOM\logo regsom 20121203 high resolut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315" y="5848350"/>
            <a:ext cx="2432685" cy="1009650"/>
          </a:xfrm>
          <a:prstGeom prst="rect">
            <a:avLst/>
          </a:prstGeom>
          <a:noFill/>
          <a:ln>
            <a:noFill/>
          </a:ln>
        </p:spPr>
      </p:pic>
    </p:spTree>
    <p:extLst>
      <p:ext uri="{BB962C8B-B14F-4D97-AF65-F5344CB8AC3E}">
        <p14:creationId xmlns:p14="http://schemas.microsoft.com/office/powerpoint/2010/main" val="283296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692696"/>
            <a:ext cx="7123080" cy="924475"/>
          </a:xfrm>
        </p:spPr>
        <p:txBody>
          <a:bodyPr/>
          <a:lstStyle/>
          <a:p>
            <a:pPr algn="ctr"/>
            <a:r>
              <a:rPr lang="sk-SK" b="1" dirty="0">
                <a:solidFill>
                  <a:srgbClr val="0070C0"/>
                </a:solidFill>
              </a:rPr>
              <a:t>Úrad práce, rodiny a sociálnych vecí v </a:t>
            </a:r>
            <a:r>
              <a:rPr lang="sk-SK" b="1" dirty="0" smtClean="0">
                <a:solidFill>
                  <a:srgbClr val="0070C0"/>
                </a:solidFill>
              </a:rPr>
              <a:t>Košiciach</a:t>
            </a:r>
            <a:br>
              <a:rPr lang="sk-SK" b="1" dirty="0" smtClean="0">
                <a:solidFill>
                  <a:srgbClr val="0070C0"/>
                </a:solidFill>
              </a:rPr>
            </a:br>
            <a:r>
              <a:rPr lang="sk-SK" b="1" dirty="0">
                <a:solidFill>
                  <a:schemeClr val="accent2">
                    <a:lumMod val="50000"/>
                  </a:schemeClr>
                </a:solidFill>
              </a:rPr>
              <a:t>I</a:t>
            </a:r>
            <a:r>
              <a:rPr lang="sk-SK" b="1" dirty="0" smtClean="0">
                <a:solidFill>
                  <a:schemeClr val="accent2">
                    <a:lumMod val="50000"/>
                  </a:schemeClr>
                </a:solidFill>
              </a:rPr>
              <a:t>ng. Alexander Szalay</a:t>
            </a:r>
            <a:endParaRPr lang="sk-SK" dirty="0">
              <a:solidFill>
                <a:schemeClr val="accent2">
                  <a:lumMod val="50000"/>
                </a:schemeClr>
              </a:solidFill>
            </a:endParaRPr>
          </a:p>
        </p:txBody>
      </p:sp>
      <p:pic>
        <p:nvPicPr>
          <p:cNvPr id="5" name="Zástupný symbol obsahu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300000">
            <a:off x="1010299" y="2534458"/>
            <a:ext cx="3470564" cy="2601884"/>
          </a:xfrm>
        </p:spPr>
      </p:pic>
      <p:pic>
        <p:nvPicPr>
          <p:cNvPr id="6" name="Zástupný symbol obsahu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420000">
            <a:off x="4933623" y="2550643"/>
            <a:ext cx="3470275" cy="2601667"/>
          </a:xfrm>
        </p:spPr>
      </p:pic>
    </p:spTree>
    <p:extLst>
      <p:ext uri="{BB962C8B-B14F-4D97-AF65-F5344CB8AC3E}">
        <p14:creationId xmlns:p14="http://schemas.microsoft.com/office/powerpoint/2010/main" val="1476478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solidFill>
                  <a:srgbClr val="0070C0"/>
                </a:solidFill>
              </a:rPr>
              <a:t>Aktívne nástroje trhu práce</a:t>
            </a:r>
            <a:endParaRPr lang="sk-SK" b="1" dirty="0">
              <a:solidFill>
                <a:srgbClr val="0070C0"/>
              </a:solidFill>
            </a:endParaRPr>
          </a:p>
        </p:txBody>
      </p:sp>
      <p:sp>
        <p:nvSpPr>
          <p:cNvPr id="3" name="Zástupný symbol obsahu 2"/>
          <p:cNvSpPr>
            <a:spLocks noGrp="1"/>
          </p:cNvSpPr>
          <p:nvPr>
            <p:ph idx="1"/>
          </p:nvPr>
        </p:nvSpPr>
        <p:spPr/>
        <p:txBody>
          <a:bodyPr>
            <a:normAutofit fontScale="92500" lnSpcReduction="10000"/>
          </a:bodyPr>
          <a:lstStyle/>
          <a:p>
            <a:pPr marL="0" indent="0">
              <a:buNone/>
            </a:pPr>
            <a:r>
              <a:rPr lang="sk-SK" b="1" dirty="0">
                <a:solidFill>
                  <a:schemeClr val="accent2">
                    <a:lumMod val="50000"/>
                  </a:schemeClr>
                </a:solidFill>
              </a:rPr>
              <a:t>A</a:t>
            </a:r>
            <a:r>
              <a:rPr lang="sk-SK" b="1" dirty="0" smtClean="0">
                <a:solidFill>
                  <a:schemeClr val="accent2">
                    <a:lumMod val="50000"/>
                  </a:schemeClr>
                </a:solidFill>
              </a:rPr>
              <a:t>ktívne </a:t>
            </a:r>
            <a:r>
              <a:rPr lang="sk-SK" b="1" dirty="0">
                <a:solidFill>
                  <a:schemeClr val="accent2">
                    <a:lumMod val="50000"/>
                  </a:schemeClr>
                </a:solidFill>
              </a:rPr>
              <a:t>nástroje trhu práce, ktoré poskytuje úrad práce pre svojich </a:t>
            </a:r>
            <a:r>
              <a:rPr lang="sk-SK" b="1" dirty="0" smtClean="0">
                <a:solidFill>
                  <a:schemeClr val="accent2">
                    <a:lumMod val="50000"/>
                  </a:schemeClr>
                </a:solidFill>
              </a:rPr>
              <a:t>klientov: </a:t>
            </a:r>
            <a:r>
              <a:rPr lang="sk-SK" dirty="0" smtClean="0">
                <a:solidFill>
                  <a:schemeClr val="accent2">
                    <a:lumMod val="50000"/>
                  </a:schemeClr>
                </a:solidFill>
              </a:rPr>
              <a:t> </a:t>
            </a:r>
            <a:r>
              <a:rPr lang="sk-SK" dirty="0">
                <a:solidFill>
                  <a:schemeClr val="tx1"/>
                </a:solidFill>
              </a:rPr>
              <a:t>Informačné a poradenské </a:t>
            </a:r>
            <a:r>
              <a:rPr lang="sk-SK" dirty="0" smtClean="0">
                <a:solidFill>
                  <a:schemeClr val="tx1"/>
                </a:solidFill>
              </a:rPr>
              <a:t>služby, Vzdelávanie </a:t>
            </a:r>
            <a:r>
              <a:rPr lang="sk-SK" dirty="0">
                <a:solidFill>
                  <a:schemeClr val="tx1"/>
                </a:solidFill>
              </a:rPr>
              <a:t>a </a:t>
            </a:r>
            <a:r>
              <a:rPr lang="sk-SK" dirty="0" smtClean="0">
                <a:solidFill>
                  <a:schemeClr val="tx1"/>
                </a:solidFill>
              </a:rPr>
              <a:t>príprava </a:t>
            </a:r>
            <a:r>
              <a:rPr lang="sk-SK" dirty="0">
                <a:solidFill>
                  <a:schemeClr val="tx1"/>
                </a:solidFill>
              </a:rPr>
              <a:t>pre trh práce uchádzača o zamestnanie, Príspevok na samostatnú zárobkovú činnosť, Príspevok ku mzde zamestnanca, Príspevok na vykonávanie absolventskej praxe, Príspevok na aktivačnú činnosť formou menších obecných služieb pre obce, Príspevok na aktivačnú činnosť formou dobrovoľníckej služby, príspevok na dochádzku za prácou a príspevok na presťahovanie za prácou. </a:t>
            </a:r>
          </a:p>
          <a:p>
            <a:pPr marL="0" indent="0">
              <a:buNone/>
            </a:pPr>
            <a:r>
              <a:rPr lang="sk-SK" b="1" dirty="0">
                <a:solidFill>
                  <a:schemeClr val="accent2">
                    <a:lumMod val="50000"/>
                  </a:schemeClr>
                </a:solidFill>
              </a:rPr>
              <a:t>Z</a:t>
            </a:r>
            <a:r>
              <a:rPr lang="sk-SK" b="1" dirty="0" smtClean="0">
                <a:solidFill>
                  <a:schemeClr val="accent2">
                    <a:lumMod val="50000"/>
                  </a:schemeClr>
                </a:solidFill>
              </a:rPr>
              <a:t>ačatie </a:t>
            </a:r>
            <a:r>
              <a:rPr lang="sk-SK" b="1" dirty="0">
                <a:solidFill>
                  <a:schemeClr val="accent2">
                    <a:lumMod val="50000"/>
                  </a:schemeClr>
                </a:solidFill>
              </a:rPr>
              <a:t>samostatnej zárobkovej činnosti</a:t>
            </a:r>
            <a:r>
              <a:rPr lang="sk-SK" b="1" dirty="0">
                <a:solidFill>
                  <a:srgbClr val="0070C0"/>
                </a:solidFill>
              </a:rPr>
              <a:t> </a:t>
            </a:r>
            <a:r>
              <a:rPr lang="sk-SK" dirty="0" smtClean="0">
                <a:solidFill>
                  <a:schemeClr val="tx1"/>
                </a:solidFill>
              </a:rPr>
              <a:t>občana, </a:t>
            </a:r>
            <a:r>
              <a:rPr lang="sk-SK" dirty="0">
                <a:solidFill>
                  <a:schemeClr val="tx1"/>
                </a:solidFill>
              </a:rPr>
              <a:t>ktorý je uchádzačom o zamestnanie a má záujem čerpať aj príspevok na vytvorenie pracovného miesta na </a:t>
            </a:r>
            <a:r>
              <a:rPr lang="sk-SK" dirty="0" smtClean="0">
                <a:solidFill>
                  <a:schemeClr val="tx1"/>
                </a:solidFill>
              </a:rPr>
              <a:t>seba. Podrobne </a:t>
            </a:r>
            <a:r>
              <a:rPr lang="sk-SK" dirty="0">
                <a:solidFill>
                  <a:schemeClr val="tx1"/>
                </a:solidFill>
              </a:rPr>
              <a:t>sa prebrala samotná žiadosť o príspevok a  všetky potrebné tlačivá , ktoré tvoria prílohy k </a:t>
            </a:r>
            <a:r>
              <a:rPr lang="sk-SK" dirty="0" smtClean="0">
                <a:solidFill>
                  <a:schemeClr val="tx1"/>
                </a:solidFill>
              </a:rPr>
              <a:t>žiadosti a vypracovanie </a:t>
            </a:r>
            <a:r>
              <a:rPr lang="sk-SK" dirty="0">
                <a:solidFill>
                  <a:schemeClr val="tx1"/>
                </a:solidFill>
              </a:rPr>
              <a:t>podnikateľského plánu.</a:t>
            </a:r>
          </a:p>
          <a:p>
            <a:endParaRPr lang="sk-SK" dirty="0"/>
          </a:p>
        </p:txBody>
      </p:sp>
    </p:spTree>
    <p:extLst>
      <p:ext uri="{BB962C8B-B14F-4D97-AF65-F5344CB8AC3E}">
        <p14:creationId xmlns:p14="http://schemas.microsoft.com/office/powerpoint/2010/main" val="1398132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solidFill>
                  <a:srgbClr val="0070C0"/>
                </a:solidFill>
              </a:rPr>
              <a:t>Kurz rómskeho jazyka</a:t>
            </a:r>
            <a:endParaRPr lang="sk-SK" b="1" dirty="0">
              <a:solidFill>
                <a:srgbClr val="0070C0"/>
              </a:solidFill>
            </a:endParaRPr>
          </a:p>
        </p:txBody>
      </p:sp>
      <p:sp>
        <p:nvSpPr>
          <p:cNvPr id="3" name="Zástupný symbol obsahu 2"/>
          <p:cNvSpPr>
            <a:spLocks noGrp="1"/>
          </p:cNvSpPr>
          <p:nvPr>
            <p:ph idx="1"/>
          </p:nvPr>
        </p:nvSpPr>
        <p:spPr/>
        <p:txBody>
          <a:bodyPr>
            <a:normAutofit/>
          </a:bodyPr>
          <a:lstStyle/>
          <a:p>
            <a:pPr marL="0" indent="0" algn="ctr">
              <a:buNone/>
            </a:pPr>
            <a:r>
              <a:rPr lang="sk-SK" b="1" dirty="0" smtClean="0">
                <a:solidFill>
                  <a:srgbClr val="0070C0"/>
                </a:solidFill>
              </a:rPr>
              <a:t>Prečo sa učiť po rómsky?</a:t>
            </a:r>
            <a:r>
              <a:rPr lang="sk-SK" dirty="0" smtClean="0">
                <a:solidFill>
                  <a:srgbClr val="0070C0"/>
                </a:solidFill>
              </a:rPr>
              <a:t> </a:t>
            </a:r>
          </a:p>
          <a:p>
            <a:r>
              <a:rPr lang="sk-SK" b="1" dirty="0">
                <a:solidFill>
                  <a:schemeClr val="accent2">
                    <a:lumMod val="50000"/>
                  </a:schemeClr>
                </a:solidFill>
              </a:rPr>
              <a:t>P</a:t>
            </a:r>
            <a:r>
              <a:rPr lang="sk-SK" b="1" dirty="0" smtClean="0">
                <a:solidFill>
                  <a:schemeClr val="accent2">
                    <a:lumMod val="50000"/>
                  </a:schemeClr>
                </a:solidFill>
              </a:rPr>
              <a:t>omôže </a:t>
            </a:r>
            <a:r>
              <a:rPr lang="sk-SK" b="1" dirty="0" smtClean="0">
                <a:solidFill>
                  <a:schemeClr val="accent2">
                    <a:lumMod val="50000"/>
                  </a:schemeClr>
                </a:solidFill>
              </a:rPr>
              <a:t>nám to v</a:t>
            </a:r>
            <a:r>
              <a:rPr lang="sk-SK" b="1" dirty="0">
                <a:solidFill>
                  <a:schemeClr val="accent2">
                    <a:lumMod val="50000"/>
                  </a:schemeClr>
                </a:solidFill>
              </a:rPr>
              <a:t> dorozumievacom procese </a:t>
            </a:r>
            <a:endParaRPr lang="sk-SK" b="1" dirty="0" smtClean="0">
              <a:solidFill>
                <a:schemeClr val="accent2">
                  <a:lumMod val="50000"/>
                </a:schemeClr>
              </a:solidFill>
            </a:endParaRPr>
          </a:p>
          <a:p>
            <a:r>
              <a:rPr lang="sk-SK" b="1" dirty="0">
                <a:solidFill>
                  <a:schemeClr val="accent2">
                    <a:lumMod val="50000"/>
                  </a:schemeClr>
                </a:solidFill>
              </a:rPr>
              <a:t>Z</a:t>
            </a:r>
            <a:r>
              <a:rPr lang="sk-SK" b="1" dirty="0" smtClean="0">
                <a:solidFill>
                  <a:schemeClr val="accent2">
                    <a:lumMod val="50000"/>
                  </a:schemeClr>
                </a:solidFill>
              </a:rPr>
              <a:t>mierni </a:t>
            </a:r>
            <a:r>
              <a:rPr lang="sk-SK" b="1" dirty="0">
                <a:solidFill>
                  <a:schemeClr val="accent2">
                    <a:lumMod val="50000"/>
                  </a:schemeClr>
                </a:solidFill>
              </a:rPr>
              <a:t>jazykové </a:t>
            </a:r>
            <a:r>
              <a:rPr lang="sk-SK" b="1" dirty="0" smtClean="0">
                <a:solidFill>
                  <a:schemeClr val="accent2">
                    <a:lumMod val="50000"/>
                  </a:schemeClr>
                </a:solidFill>
              </a:rPr>
              <a:t>bariéry</a:t>
            </a:r>
          </a:p>
          <a:p>
            <a:r>
              <a:rPr lang="sk-SK" b="1" dirty="0">
                <a:solidFill>
                  <a:schemeClr val="accent2">
                    <a:lumMod val="50000"/>
                  </a:schemeClr>
                </a:solidFill>
              </a:rPr>
              <a:t>V</a:t>
            </a:r>
            <a:r>
              <a:rPr lang="sk-SK" b="1" dirty="0">
                <a:solidFill>
                  <a:schemeClr val="accent2">
                    <a:lumMod val="50000"/>
                  </a:schemeClr>
                </a:solidFill>
              </a:rPr>
              <a:t> regióne </a:t>
            </a:r>
            <a:r>
              <a:rPr lang="sk-SK" b="1" dirty="0" smtClean="0">
                <a:solidFill>
                  <a:schemeClr val="accent2">
                    <a:lumMod val="50000"/>
                  </a:schemeClr>
                </a:solidFill>
              </a:rPr>
              <a:t>(KSK) sa </a:t>
            </a:r>
            <a:r>
              <a:rPr lang="sk-SK" b="1" dirty="0">
                <a:solidFill>
                  <a:schemeClr val="accent2">
                    <a:lumMod val="50000"/>
                  </a:schemeClr>
                </a:solidFill>
              </a:rPr>
              <a:t>nevenovala dostatočná pozornosť rómčine napriek tomu, že je tu vysoký počet rómsky hovoriaceho obyvateľstva, neexistujú kurzy </a:t>
            </a:r>
            <a:r>
              <a:rPr lang="sk-SK" b="1" dirty="0" smtClean="0">
                <a:solidFill>
                  <a:schemeClr val="accent2">
                    <a:lumMod val="50000"/>
                  </a:schemeClr>
                </a:solidFill>
              </a:rPr>
              <a:t>rómčiny</a:t>
            </a:r>
          </a:p>
          <a:p>
            <a:r>
              <a:rPr lang="sk-SK" b="1" dirty="0">
                <a:solidFill>
                  <a:schemeClr val="accent2">
                    <a:lumMod val="50000"/>
                  </a:schemeClr>
                </a:solidFill>
              </a:rPr>
              <a:t>P</a:t>
            </a:r>
            <a:r>
              <a:rPr lang="sk-SK" b="1" dirty="0" smtClean="0">
                <a:solidFill>
                  <a:schemeClr val="accent2">
                    <a:lumMod val="50000"/>
                  </a:schemeClr>
                </a:solidFill>
              </a:rPr>
              <a:t>odporiť </a:t>
            </a:r>
            <a:r>
              <a:rPr lang="sk-SK" b="1" dirty="0" smtClean="0">
                <a:solidFill>
                  <a:schemeClr val="accent2">
                    <a:lumMod val="50000"/>
                  </a:schemeClr>
                </a:solidFill>
              </a:rPr>
              <a:t>kroky vedúce k vzájomnej tolerancii</a:t>
            </a:r>
          </a:p>
          <a:p>
            <a:r>
              <a:rPr lang="sk-SK" b="1" dirty="0">
                <a:solidFill>
                  <a:schemeClr val="accent2">
                    <a:lumMod val="50000"/>
                  </a:schemeClr>
                </a:solidFill>
              </a:rPr>
              <a:t>J</a:t>
            </a:r>
            <a:r>
              <a:rPr lang="sk-SK" b="1" dirty="0" smtClean="0">
                <a:solidFill>
                  <a:schemeClr val="accent2">
                    <a:lumMod val="50000"/>
                  </a:schemeClr>
                </a:solidFill>
              </a:rPr>
              <a:t>e </a:t>
            </a:r>
            <a:r>
              <a:rPr lang="sk-SK" b="1" dirty="0" smtClean="0">
                <a:solidFill>
                  <a:schemeClr val="accent2">
                    <a:lumMod val="50000"/>
                  </a:schemeClr>
                </a:solidFill>
              </a:rPr>
              <a:t>to zaujímavý jazyk, ktorý si zaslúži pozornosť </a:t>
            </a:r>
            <a:endParaRPr lang="sk-SK" b="1" dirty="0">
              <a:solidFill>
                <a:schemeClr val="accent2">
                  <a:lumMod val="50000"/>
                </a:schemeClr>
              </a:solidFill>
            </a:endParaRPr>
          </a:p>
          <a:p>
            <a:pPr marL="0" indent="0">
              <a:buNone/>
            </a:pPr>
            <a:endParaRPr lang="sk-SK" b="1" dirty="0" smtClean="0">
              <a:solidFill>
                <a:schemeClr val="accent2">
                  <a:lumMod val="50000"/>
                </a:schemeClr>
              </a:solidFill>
            </a:endParaRPr>
          </a:p>
        </p:txBody>
      </p:sp>
    </p:spTree>
    <p:extLst>
      <p:ext uri="{BB962C8B-B14F-4D97-AF65-F5344CB8AC3E}">
        <p14:creationId xmlns:p14="http://schemas.microsoft.com/office/powerpoint/2010/main" val="2114019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620688"/>
            <a:ext cx="7125113" cy="924475"/>
          </a:xfrm>
        </p:spPr>
        <p:txBody>
          <a:bodyPr/>
          <a:lstStyle/>
          <a:p>
            <a:pPr algn="ctr"/>
            <a:r>
              <a:rPr lang="sk-SK" b="1" dirty="0" err="1" smtClean="0">
                <a:solidFill>
                  <a:srgbClr val="0070C0"/>
                </a:solidFill>
              </a:rPr>
              <a:t>Lačho</a:t>
            </a:r>
            <a:r>
              <a:rPr lang="sk-SK" b="1" dirty="0" smtClean="0">
                <a:solidFill>
                  <a:srgbClr val="0070C0"/>
                </a:solidFill>
              </a:rPr>
              <a:t> </a:t>
            </a:r>
            <a:r>
              <a:rPr lang="sk-SK" b="1" dirty="0" err="1" smtClean="0">
                <a:solidFill>
                  <a:srgbClr val="0070C0"/>
                </a:solidFill>
              </a:rPr>
              <a:t>ďives</a:t>
            </a:r>
            <a:r>
              <a:rPr lang="sk-SK" b="1" dirty="0" smtClean="0">
                <a:solidFill>
                  <a:srgbClr val="0070C0"/>
                </a:solidFill>
              </a:rPr>
              <a:t>!</a:t>
            </a:r>
            <a:br>
              <a:rPr lang="sk-SK" b="1" dirty="0" smtClean="0">
                <a:solidFill>
                  <a:srgbClr val="0070C0"/>
                </a:solidFill>
              </a:rPr>
            </a:br>
            <a:r>
              <a:rPr lang="sk-SK" b="1" dirty="0" smtClean="0">
                <a:solidFill>
                  <a:srgbClr val="0070C0"/>
                </a:solidFill>
              </a:rPr>
              <a:t>Hodiny rómčiny s Mgr. Annou </a:t>
            </a:r>
            <a:r>
              <a:rPr lang="sk-SK" b="1" dirty="0" err="1" smtClean="0">
                <a:solidFill>
                  <a:srgbClr val="0070C0"/>
                </a:solidFill>
              </a:rPr>
              <a:t>Koptovou</a:t>
            </a:r>
            <a:endParaRPr lang="sk-SK" b="1" dirty="0">
              <a:solidFill>
                <a:srgbClr val="0070C0"/>
              </a:solidFill>
            </a:endParaRPr>
          </a:p>
        </p:txBody>
      </p:sp>
      <p:pic>
        <p:nvPicPr>
          <p:cNvPr id="4" name="Zástupný symbol obsah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433" y="1806575"/>
            <a:ext cx="6083133" cy="4052887"/>
          </a:xfrm>
        </p:spPr>
      </p:pic>
    </p:spTree>
    <p:extLst>
      <p:ext uri="{BB962C8B-B14F-4D97-AF65-F5344CB8AC3E}">
        <p14:creationId xmlns:p14="http://schemas.microsoft.com/office/powerpoint/2010/main" val="1073045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p:txBody>
          <a:bodyPr>
            <a:normAutofit/>
          </a:bodyPr>
          <a:lstStyle/>
          <a:p>
            <a:r>
              <a:rPr lang="sk-SK" b="1" dirty="0">
                <a:solidFill>
                  <a:srgbClr val="0070C0"/>
                </a:solidFill>
              </a:rPr>
              <a:t>V</a:t>
            </a:r>
            <a:r>
              <a:rPr lang="sk-SK" b="1" dirty="0" smtClean="0">
                <a:solidFill>
                  <a:srgbClr val="0070C0"/>
                </a:solidFill>
              </a:rPr>
              <a:t>zdelávanie</a:t>
            </a:r>
            <a:endParaRPr lang="sk-SK" b="1" dirty="0" smtClean="0">
              <a:solidFill>
                <a:srgbClr val="0070C0"/>
              </a:solidFill>
            </a:endParaRPr>
          </a:p>
          <a:p>
            <a:r>
              <a:rPr lang="sk-SK" b="1" dirty="0">
                <a:solidFill>
                  <a:schemeClr val="accent2">
                    <a:lumMod val="50000"/>
                  </a:schemeClr>
                </a:solidFill>
              </a:rPr>
              <a:t>V</a:t>
            </a:r>
            <a:r>
              <a:rPr lang="sk-SK" b="1" dirty="0" smtClean="0">
                <a:solidFill>
                  <a:schemeClr val="accent2">
                    <a:lumMod val="50000"/>
                  </a:schemeClr>
                </a:solidFill>
              </a:rPr>
              <a:t>ýskum</a:t>
            </a:r>
            <a:endParaRPr lang="sk-SK" b="1" dirty="0" smtClean="0">
              <a:solidFill>
                <a:schemeClr val="accent2">
                  <a:lumMod val="50000"/>
                </a:schemeClr>
              </a:solidFill>
            </a:endParaRPr>
          </a:p>
          <a:p>
            <a:r>
              <a:rPr lang="sk-SK" b="1" dirty="0">
                <a:solidFill>
                  <a:srgbClr val="0070C0"/>
                </a:solidFill>
              </a:rPr>
              <a:t>V</a:t>
            </a:r>
            <a:r>
              <a:rPr lang="sk-SK" b="1" dirty="0" smtClean="0">
                <a:solidFill>
                  <a:srgbClr val="0070C0"/>
                </a:solidFill>
              </a:rPr>
              <a:t>ytvorenie </a:t>
            </a:r>
            <a:r>
              <a:rPr lang="sk-SK" b="1" dirty="0">
                <a:solidFill>
                  <a:srgbClr val="0070C0"/>
                </a:solidFill>
              </a:rPr>
              <a:t>webovej stránky</a:t>
            </a:r>
          </a:p>
          <a:p>
            <a:endParaRPr lang="sk-SK" dirty="0"/>
          </a:p>
        </p:txBody>
      </p:sp>
      <p:sp>
        <p:nvSpPr>
          <p:cNvPr id="2" name="Nadpis 1"/>
          <p:cNvSpPr>
            <a:spLocks noGrp="1"/>
          </p:cNvSpPr>
          <p:nvPr>
            <p:ph type="title"/>
          </p:nvPr>
        </p:nvSpPr>
        <p:spPr/>
        <p:txBody>
          <a:bodyPr/>
          <a:lstStyle/>
          <a:p>
            <a:pPr algn="ctr"/>
            <a:r>
              <a:rPr lang="sk-SK" b="1" dirty="0" smtClean="0">
                <a:solidFill>
                  <a:schemeClr val="accent2">
                    <a:lumMod val="50000"/>
                  </a:schemeClr>
                </a:solidFill>
              </a:rPr>
              <a:t>Aktivity projektu</a:t>
            </a:r>
            <a:endParaRPr lang="sk-SK" b="1" dirty="0">
              <a:solidFill>
                <a:schemeClr val="accent2">
                  <a:lumMod val="50000"/>
                </a:schemeClr>
              </a:solidFill>
            </a:endParaRPr>
          </a:p>
        </p:txBody>
      </p:sp>
      <p:cxnSp>
        <p:nvCxnSpPr>
          <p:cNvPr id="5" name="Rovná spojovacia šípka 4"/>
          <p:cNvCxnSpPr/>
          <p:nvPr/>
        </p:nvCxnSpPr>
        <p:spPr>
          <a:xfrm>
            <a:off x="6516216" y="1412776"/>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Rovná spojovacia šípka 6"/>
          <p:cNvCxnSpPr/>
          <p:nvPr/>
        </p:nvCxnSpPr>
        <p:spPr>
          <a:xfrm>
            <a:off x="6804248" y="155679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Obrázok 5" descr="C:\Users\Veresova\Documents\Letáky REGSOM\logo regsom 20121203 high resolutio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1314" y="5848350"/>
            <a:ext cx="2432685" cy="1009650"/>
          </a:xfrm>
          <a:prstGeom prst="rect">
            <a:avLst/>
          </a:prstGeom>
          <a:noFill/>
          <a:ln>
            <a:noFill/>
          </a:ln>
        </p:spPr>
      </p:pic>
    </p:spTree>
    <p:extLst>
      <p:ext uri="{BB962C8B-B14F-4D97-AF65-F5344CB8AC3E}">
        <p14:creationId xmlns:p14="http://schemas.microsoft.com/office/powerpoint/2010/main" val="113767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solidFill>
                  <a:srgbClr val="0070C0"/>
                </a:solidFill>
              </a:rPr>
              <a:t>Účastníci kurzu</a:t>
            </a:r>
            <a:endParaRPr lang="sk-SK" b="1" dirty="0">
              <a:solidFill>
                <a:srgbClr val="0070C0"/>
              </a:solidFill>
            </a:endParaRPr>
          </a:p>
        </p:txBody>
      </p:sp>
      <p:sp>
        <p:nvSpPr>
          <p:cNvPr id="3" name="Zástupný symbol obsahu 2"/>
          <p:cNvSpPr>
            <a:spLocks noGrp="1"/>
          </p:cNvSpPr>
          <p:nvPr>
            <p:ph idx="1"/>
          </p:nvPr>
        </p:nvSpPr>
        <p:spPr/>
        <p:txBody>
          <a:bodyPr/>
          <a:lstStyle/>
          <a:p>
            <a:r>
              <a:rPr lang="sk-SK" b="1" dirty="0">
                <a:solidFill>
                  <a:schemeClr val="accent2">
                    <a:lumMod val="50000"/>
                  </a:schemeClr>
                </a:solidFill>
              </a:rPr>
              <a:t>P</a:t>
            </a:r>
            <a:r>
              <a:rPr lang="sk-SK" b="1" dirty="0" smtClean="0">
                <a:solidFill>
                  <a:schemeClr val="accent2">
                    <a:lumMod val="50000"/>
                  </a:schemeClr>
                </a:solidFill>
              </a:rPr>
              <a:t>olicajti</a:t>
            </a:r>
            <a:endParaRPr lang="sk-SK" b="1" dirty="0" smtClean="0">
              <a:solidFill>
                <a:schemeClr val="accent2">
                  <a:lumMod val="50000"/>
                </a:schemeClr>
              </a:solidFill>
            </a:endParaRPr>
          </a:p>
          <a:p>
            <a:r>
              <a:rPr lang="sk-SK" b="1" dirty="0">
                <a:solidFill>
                  <a:schemeClr val="accent2">
                    <a:lumMod val="50000"/>
                  </a:schemeClr>
                </a:solidFill>
              </a:rPr>
              <a:t>U</a:t>
            </a:r>
            <a:r>
              <a:rPr lang="sk-SK" b="1" dirty="0" smtClean="0">
                <a:solidFill>
                  <a:schemeClr val="accent2">
                    <a:lumMod val="50000"/>
                  </a:schemeClr>
                </a:solidFill>
              </a:rPr>
              <a:t>čiteľky </a:t>
            </a:r>
            <a:r>
              <a:rPr lang="sk-SK" b="1" dirty="0" smtClean="0">
                <a:solidFill>
                  <a:schemeClr val="accent2">
                    <a:lumMod val="50000"/>
                  </a:schemeClr>
                </a:solidFill>
              </a:rPr>
              <a:t>materskej školy na Luníku IX.</a:t>
            </a:r>
          </a:p>
          <a:p>
            <a:r>
              <a:rPr lang="sk-SK" b="1" dirty="0">
                <a:solidFill>
                  <a:schemeClr val="accent2">
                    <a:lumMod val="50000"/>
                  </a:schemeClr>
                </a:solidFill>
              </a:rPr>
              <a:t>Z</a:t>
            </a:r>
            <a:r>
              <a:rPr lang="sk-SK" b="1" dirty="0" smtClean="0">
                <a:solidFill>
                  <a:schemeClr val="accent2">
                    <a:lumMod val="50000"/>
                  </a:schemeClr>
                </a:solidFill>
              </a:rPr>
              <a:t>áujemcovia</a:t>
            </a:r>
            <a:r>
              <a:rPr lang="sk-SK" b="1" dirty="0" smtClean="0">
                <a:solidFill>
                  <a:schemeClr val="accent2">
                    <a:lumMod val="50000"/>
                  </a:schemeClr>
                </a:solidFill>
              </a:rPr>
              <a:t>: aktivisti, kňaz</a:t>
            </a:r>
          </a:p>
          <a:p>
            <a:r>
              <a:rPr lang="sk-SK" b="1" dirty="0">
                <a:solidFill>
                  <a:schemeClr val="accent2">
                    <a:lumMod val="50000"/>
                  </a:schemeClr>
                </a:solidFill>
              </a:rPr>
              <a:t>S</a:t>
            </a:r>
            <a:r>
              <a:rPr lang="sk-SK" b="1" dirty="0" smtClean="0">
                <a:solidFill>
                  <a:schemeClr val="accent2">
                    <a:lumMod val="50000"/>
                  </a:schemeClr>
                </a:solidFill>
              </a:rPr>
              <a:t>ociálni </a:t>
            </a:r>
            <a:r>
              <a:rPr lang="sk-SK" b="1" dirty="0" smtClean="0">
                <a:solidFill>
                  <a:schemeClr val="accent2">
                    <a:lumMod val="50000"/>
                  </a:schemeClr>
                </a:solidFill>
              </a:rPr>
              <a:t>pracovníci</a:t>
            </a:r>
          </a:p>
          <a:p>
            <a:endParaRPr lang="sk-SK" b="1" dirty="0" smtClean="0">
              <a:solidFill>
                <a:schemeClr val="accent2">
                  <a:lumMod val="50000"/>
                </a:schemeClr>
              </a:solidFill>
            </a:endParaRPr>
          </a:p>
        </p:txBody>
      </p:sp>
      <p:pic>
        <p:nvPicPr>
          <p:cNvPr id="4" name="Obrázok 3" descr="C:\Users\Veresova\Documents\Letáky REGSOM\logo regsom 20121203 high resolut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315" y="5848350"/>
            <a:ext cx="2432685" cy="1009650"/>
          </a:xfrm>
          <a:prstGeom prst="rect">
            <a:avLst/>
          </a:prstGeom>
          <a:noFill/>
          <a:ln>
            <a:noFill/>
          </a:ln>
        </p:spPr>
      </p:pic>
    </p:spTree>
    <p:extLst>
      <p:ext uri="{BB962C8B-B14F-4D97-AF65-F5344CB8AC3E}">
        <p14:creationId xmlns:p14="http://schemas.microsoft.com/office/powerpoint/2010/main" val="3630265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solidFill>
                  <a:srgbClr val="0070C0"/>
                </a:solidFill>
              </a:rPr>
              <a:t>Pomoc pri učení sa</a:t>
            </a:r>
            <a:endParaRPr lang="sk-SK" b="1" dirty="0">
              <a:solidFill>
                <a:srgbClr val="0070C0"/>
              </a:solidFill>
            </a:endParaRPr>
          </a:p>
        </p:txBody>
      </p:sp>
      <p:pic>
        <p:nvPicPr>
          <p:cNvPr id="5" name="Zástupný symbol obsahu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09650" y="2348880"/>
            <a:ext cx="3471863" cy="2643084"/>
          </a:xfrm>
        </p:spPr>
      </p:pic>
      <p:pic>
        <p:nvPicPr>
          <p:cNvPr id="3" name="Zástupný symbol obsahu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60032" y="1929919"/>
            <a:ext cx="3470275" cy="2432515"/>
          </a:xfrm>
        </p:spPr>
      </p:pic>
    </p:spTree>
    <p:extLst>
      <p:ext uri="{BB962C8B-B14F-4D97-AF65-F5344CB8AC3E}">
        <p14:creationId xmlns:p14="http://schemas.microsoft.com/office/powerpoint/2010/main" val="982065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smtClean="0">
                <a:solidFill>
                  <a:srgbClr val="0070C0"/>
                </a:solidFill>
              </a:rPr>
              <a:t>Aj novinári sa zaujímali o kurz</a:t>
            </a:r>
            <a:endParaRPr lang="sk-SK" b="1" dirty="0">
              <a:solidFill>
                <a:srgbClr val="0070C0"/>
              </a:solidFill>
            </a:endParaRPr>
          </a:p>
        </p:txBody>
      </p:sp>
      <p:pic>
        <p:nvPicPr>
          <p:cNvPr id="6" name="Zástupný symbol obsahu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27984" y="3356992"/>
            <a:ext cx="3470275" cy="2312070"/>
          </a:xfrm>
        </p:spPr>
      </p:pic>
      <p:pic>
        <p:nvPicPr>
          <p:cNvPr id="8" name="Zástupný symbol obsahu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7584" y="1916832"/>
            <a:ext cx="3471863" cy="2313128"/>
          </a:xfrm>
        </p:spPr>
      </p:pic>
    </p:spTree>
    <p:extLst>
      <p:ext uri="{BB962C8B-B14F-4D97-AF65-F5344CB8AC3E}">
        <p14:creationId xmlns:p14="http://schemas.microsoft.com/office/powerpoint/2010/main" val="561896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620688"/>
            <a:ext cx="7123080" cy="924475"/>
          </a:xfrm>
        </p:spPr>
        <p:txBody>
          <a:bodyPr/>
          <a:lstStyle/>
          <a:p>
            <a:pPr algn="ctr"/>
            <a:r>
              <a:rPr lang="sk-SK" b="1" dirty="0" smtClean="0">
                <a:solidFill>
                  <a:srgbClr val="0070C0"/>
                </a:solidFill>
              </a:rPr>
              <a:t>Konverzácia je dôležitá </a:t>
            </a:r>
            <a:br>
              <a:rPr lang="sk-SK" b="1" dirty="0" smtClean="0">
                <a:solidFill>
                  <a:srgbClr val="0070C0"/>
                </a:solidFill>
              </a:rPr>
            </a:br>
            <a:r>
              <a:rPr lang="sk-SK" dirty="0" smtClean="0">
                <a:solidFill>
                  <a:srgbClr val="0070C0"/>
                </a:solidFill>
              </a:rPr>
              <a:t>Pomáhali nám žiaci zo Súkromného gymnázia na Galaktickej ulici </a:t>
            </a:r>
            <a:endParaRPr lang="sk-SK" dirty="0">
              <a:solidFill>
                <a:srgbClr val="0070C0"/>
              </a:solidFill>
            </a:endParaRPr>
          </a:p>
        </p:txBody>
      </p:sp>
      <p:pic>
        <p:nvPicPr>
          <p:cNvPr id="5" name="Zástupný symbol obsah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420000">
            <a:off x="541263" y="2982781"/>
            <a:ext cx="3471863" cy="2603897"/>
          </a:xfrm>
        </p:spPr>
      </p:pic>
      <p:pic>
        <p:nvPicPr>
          <p:cNvPr id="6" name="Zástupný symbol obsah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
            <a:off x="4682206" y="2676301"/>
            <a:ext cx="3470275" cy="2602706"/>
          </a:xfrm>
        </p:spPr>
      </p:pic>
    </p:spTree>
    <p:extLst>
      <p:ext uri="{BB962C8B-B14F-4D97-AF65-F5344CB8AC3E}">
        <p14:creationId xmlns:p14="http://schemas.microsoft.com/office/powerpoint/2010/main" val="495108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algn="ctr"/>
            <a:r>
              <a:rPr lang="sk-SK" b="1" dirty="0" smtClean="0">
                <a:solidFill>
                  <a:srgbClr val="0070C0"/>
                </a:solidFill>
              </a:rPr>
              <a:t>Ďakujem za pozornosť!</a:t>
            </a:r>
            <a:endParaRPr lang="sk-SK" b="1" dirty="0">
              <a:solidFill>
                <a:srgbClr val="0070C0"/>
              </a:solidFill>
            </a:endParaRPr>
          </a:p>
        </p:txBody>
      </p:sp>
      <p:sp>
        <p:nvSpPr>
          <p:cNvPr id="3" name="Podnadpis 2"/>
          <p:cNvSpPr>
            <a:spLocks noGrp="1"/>
          </p:cNvSpPr>
          <p:nvPr>
            <p:ph type="subTitle" idx="1"/>
          </p:nvPr>
        </p:nvSpPr>
        <p:spPr/>
        <p:txBody>
          <a:bodyPr/>
          <a:lstStyle/>
          <a:p>
            <a:endParaRPr lang="sk-SK"/>
          </a:p>
        </p:txBody>
      </p:sp>
      <p:pic>
        <p:nvPicPr>
          <p:cNvPr id="4" name="Obrázok 3" descr="C:\Users\Veresova\Documents\Letáky REGSOM\logo regsom 20121203 high resolut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315" y="5848350"/>
            <a:ext cx="2432685" cy="1009650"/>
          </a:xfrm>
          <a:prstGeom prst="rect">
            <a:avLst/>
          </a:prstGeom>
          <a:noFill/>
          <a:ln>
            <a:noFill/>
          </a:ln>
        </p:spPr>
      </p:pic>
    </p:spTree>
    <p:extLst>
      <p:ext uri="{BB962C8B-B14F-4D97-AF65-F5344CB8AC3E}">
        <p14:creationId xmlns:p14="http://schemas.microsoft.com/office/powerpoint/2010/main" val="151589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solidFill>
                  <a:srgbClr val="0070C0"/>
                </a:solidFill>
              </a:rPr>
              <a:t>Vzdelávanie</a:t>
            </a:r>
            <a:endParaRPr lang="sk-SK" b="1" dirty="0">
              <a:solidFill>
                <a:srgbClr val="0070C0"/>
              </a:solidFill>
            </a:endParaRPr>
          </a:p>
        </p:txBody>
      </p:sp>
      <p:sp>
        <p:nvSpPr>
          <p:cNvPr id="3" name="Zástupný symbol obsahu 2"/>
          <p:cNvSpPr>
            <a:spLocks noGrp="1"/>
          </p:cNvSpPr>
          <p:nvPr>
            <p:ph idx="1"/>
          </p:nvPr>
        </p:nvSpPr>
        <p:spPr/>
        <p:txBody>
          <a:bodyPr/>
          <a:lstStyle/>
          <a:p>
            <a:r>
              <a:rPr lang="sk-SK" b="1" dirty="0" smtClean="0">
                <a:solidFill>
                  <a:schemeClr val="tx1"/>
                </a:solidFill>
              </a:rPr>
              <a:t>Kurz pre sociálnych pracovníkov:</a:t>
            </a:r>
            <a:r>
              <a:rPr lang="sk-SK" b="1" dirty="0" smtClean="0"/>
              <a:t> </a:t>
            </a:r>
            <a:r>
              <a:rPr lang="sk-SK" b="1" dirty="0" smtClean="0">
                <a:solidFill>
                  <a:srgbClr val="0070C0"/>
                </a:solidFill>
              </a:rPr>
              <a:t>80 hodín</a:t>
            </a:r>
          </a:p>
          <a:p>
            <a:r>
              <a:rPr lang="sk-SK" b="1" dirty="0" smtClean="0">
                <a:solidFill>
                  <a:schemeClr val="tx1"/>
                </a:solidFill>
              </a:rPr>
              <a:t>Kurz pre sociálne znevýhodnených </a:t>
            </a:r>
          </a:p>
          <a:p>
            <a:pPr marL="0" indent="0">
              <a:buNone/>
            </a:pPr>
            <a:r>
              <a:rPr lang="sk-SK" b="1" dirty="0">
                <a:solidFill>
                  <a:schemeClr val="tx1"/>
                </a:solidFill>
              </a:rPr>
              <a:t> </a:t>
            </a:r>
            <a:r>
              <a:rPr lang="sk-SK" b="1" dirty="0" smtClean="0">
                <a:solidFill>
                  <a:schemeClr val="tx1"/>
                </a:solidFill>
              </a:rPr>
              <a:t>                                          účastníkov: </a:t>
            </a:r>
            <a:r>
              <a:rPr lang="sk-SK" b="1" dirty="0" smtClean="0">
                <a:solidFill>
                  <a:srgbClr val="0070C0"/>
                </a:solidFill>
              </a:rPr>
              <a:t>80 hodín</a:t>
            </a:r>
          </a:p>
          <a:p>
            <a:r>
              <a:rPr lang="sk-SK" b="1" dirty="0" smtClean="0">
                <a:solidFill>
                  <a:schemeClr val="tx1"/>
                </a:solidFill>
              </a:rPr>
              <a:t>Kurz rómskeho jazyka:</a:t>
            </a:r>
            <a:r>
              <a:rPr lang="sk-SK" b="1" dirty="0" smtClean="0"/>
              <a:t> </a:t>
            </a:r>
            <a:r>
              <a:rPr lang="sk-SK" b="1" dirty="0" smtClean="0">
                <a:solidFill>
                  <a:srgbClr val="0070C0"/>
                </a:solidFill>
              </a:rPr>
              <a:t>64 hodín</a:t>
            </a:r>
          </a:p>
          <a:p>
            <a:endParaRPr lang="sk-SK" b="1" dirty="0">
              <a:solidFill>
                <a:srgbClr val="0070C0"/>
              </a:solidFill>
            </a:endParaRPr>
          </a:p>
        </p:txBody>
      </p:sp>
      <p:pic>
        <p:nvPicPr>
          <p:cNvPr id="5" name="Obrázok 4" descr="C:\Users\Veresova\Documents\Letáky REGSOM\logo regsom 20121203 high resolut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315" y="5848350"/>
            <a:ext cx="2432685" cy="1009650"/>
          </a:xfrm>
          <a:prstGeom prst="rect">
            <a:avLst/>
          </a:prstGeom>
          <a:noFill/>
          <a:ln>
            <a:noFill/>
          </a:ln>
        </p:spPr>
      </p:pic>
    </p:spTree>
    <p:extLst>
      <p:ext uri="{BB962C8B-B14F-4D97-AF65-F5344CB8AC3E}">
        <p14:creationId xmlns:p14="http://schemas.microsoft.com/office/powerpoint/2010/main" val="1976843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sk-SK" b="1" dirty="0" smtClean="0">
                <a:solidFill>
                  <a:srgbClr val="0070C0"/>
                </a:solidFill>
              </a:rPr>
              <a:t>Vypracovanie spoločného vzdelávacieho modulu</a:t>
            </a:r>
            <a:r>
              <a:rPr lang="sk-SK" b="1" dirty="0" smtClean="0"/>
              <a:t/>
            </a:r>
            <a:br>
              <a:rPr lang="sk-SK" b="1" dirty="0" smtClean="0"/>
            </a:br>
            <a:endParaRPr lang="sk-SK" b="1" dirty="0"/>
          </a:p>
        </p:txBody>
      </p:sp>
      <p:sp>
        <p:nvSpPr>
          <p:cNvPr id="3" name="Zástupný symbol obsahu 2"/>
          <p:cNvSpPr>
            <a:spLocks noGrp="1"/>
          </p:cNvSpPr>
          <p:nvPr>
            <p:ph idx="1"/>
          </p:nvPr>
        </p:nvSpPr>
        <p:spPr>
          <a:xfrm>
            <a:off x="1835697" y="1916832"/>
            <a:ext cx="5544616" cy="3915797"/>
          </a:xfrm>
        </p:spPr>
        <p:txBody>
          <a:bodyPr/>
          <a:lstStyle/>
          <a:p>
            <a:endParaRPr lang="sk-SK" dirty="0"/>
          </a:p>
        </p:txBody>
      </p:sp>
      <p:graphicFrame>
        <p:nvGraphicFramePr>
          <p:cNvPr id="4" name="Objekt 3"/>
          <p:cNvGraphicFramePr>
            <a:graphicFrameLocks noChangeAspect="1"/>
          </p:cNvGraphicFramePr>
          <p:nvPr>
            <p:extLst>
              <p:ext uri="{D42A27DB-BD31-4B8C-83A1-F6EECF244321}">
                <p14:modId xmlns:p14="http://schemas.microsoft.com/office/powerpoint/2010/main" val="1632711594"/>
              </p:ext>
            </p:extLst>
          </p:nvPr>
        </p:nvGraphicFramePr>
        <p:xfrm>
          <a:off x="1907704" y="1772816"/>
          <a:ext cx="2789237" cy="4136008"/>
        </p:xfrm>
        <a:graphic>
          <a:graphicData uri="http://schemas.openxmlformats.org/presentationml/2006/ole">
            <mc:AlternateContent xmlns:mc="http://schemas.openxmlformats.org/markup-compatibility/2006">
              <mc:Choice xmlns:v="urn:schemas-microsoft-com:vml" Requires="v">
                <p:oleObj spid="_x0000_s1181" name="Dokument" r:id="rId4" imgW="5774853" imgH="8416981" progId="Word.Document.12">
                  <p:embed/>
                </p:oleObj>
              </mc:Choice>
              <mc:Fallback>
                <p:oleObj name="Dokument" r:id="rId4" imgW="5774853" imgH="8416981" progId="Word.Document.12">
                  <p:embed/>
                  <p:pic>
                    <p:nvPicPr>
                      <p:cNvPr id="0" name=""/>
                      <p:cNvPicPr/>
                      <p:nvPr/>
                    </p:nvPicPr>
                    <p:blipFill>
                      <a:blip r:embed="rId5"/>
                      <a:stretch>
                        <a:fillRect/>
                      </a:stretch>
                    </p:blipFill>
                    <p:spPr>
                      <a:xfrm>
                        <a:off x="1907704" y="1772816"/>
                        <a:ext cx="2789237" cy="4136008"/>
                      </a:xfrm>
                      <a:prstGeom prst="rect">
                        <a:avLst/>
                      </a:prstGeom>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2277651224"/>
              </p:ext>
            </p:extLst>
          </p:nvPr>
        </p:nvGraphicFramePr>
        <p:xfrm>
          <a:off x="4644008" y="1988840"/>
          <a:ext cx="2789237" cy="4064000"/>
        </p:xfrm>
        <a:graphic>
          <a:graphicData uri="http://schemas.openxmlformats.org/presentationml/2006/ole">
            <mc:AlternateContent xmlns:mc="http://schemas.openxmlformats.org/markup-compatibility/2006">
              <mc:Choice xmlns:v="urn:schemas-microsoft-com:vml" Requires="v">
                <p:oleObj spid="_x0000_s1182" name="Dokument" r:id="rId6" imgW="5774853" imgH="8416981" progId="Word.Document.12">
                  <p:embed/>
                </p:oleObj>
              </mc:Choice>
              <mc:Fallback>
                <p:oleObj name="Dokument" r:id="rId6" imgW="5774853" imgH="8416981" progId="Word.Document.12">
                  <p:embed/>
                  <p:pic>
                    <p:nvPicPr>
                      <p:cNvPr id="0" name=""/>
                      <p:cNvPicPr/>
                      <p:nvPr/>
                    </p:nvPicPr>
                    <p:blipFill>
                      <a:blip r:embed="rId7"/>
                      <a:stretch>
                        <a:fillRect/>
                      </a:stretch>
                    </p:blipFill>
                    <p:spPr>
                      <a:xfrm>
                        <a:off x="4644008" y="1988840"/>
                        <a:ext cx="2789237" cy="4064000"/>
                      </a:xfrm>
                      <a:prstGeom prst="rect">
                        <a:avLst/>
                      </a:prstGeom>
                    </p:spPr>
                  </p:pic>
                </p:oleObj>
              </mc:Fallback>
            </mc:AlternateContent>
          </a:graphicData>
        </a:graphic>
      </p:graphicFrame>
    </p:spTree>
    <p:extLst>
      <p:ext uri="{BB962C8B-B14F-4D97-AF65-F5344CB8AC3E}">
        <p14:creationId xmlns:p14="http://schemas.microsoft.com/office/powerpoint/2010/main" val="37614419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solidFill>
                  <a:srgbClr val="0070C0"/>
                </a:solidFill>
              </a:rPr>
              <a:t>Obsah vzdelávacieho modulu</a:t>
            </a:r>
            <a:endParaRPr lang="sk-SK" b="1" dirty="0">
              <a:solidFill>
                <a:srgbClr val="0070C0"/>
              </a:solidFill>
            </a:endParaRPr>
          </a:p>
        </p:txBody>
      </p:sp>
      <p:sp>
        <p:nvSpPr>
          <p:cNvPr id="3" name="Zástupný symbol obsahu 2"/>
          <p:cNvSpPr>
            <a:spLocks noGrp="1"/>
          </p:cNvSpPr>
          <p:nvPr>
            <p:ph idx="1"/>
          </p:nvPr>
        </p:nvSpPr>
        <p:spPr/>
        <p:txBody>
          <a:bodyPr/>
          <a:lstStyle/>
          <a:p>
            <a:r>
              <a:rPr lang="sk-SK" b="1" dirty="0" smtClean="0">
                <a:solidFill>
                  <a:schemeClr val="accent2">
                    <a:lumMod val="50000"/>
                  </a:schemeClr>
                </a:solidFill>
              </a:rPr>
              <a:t>Spoločenské problémy a ich riešenie</a:t>
            </a:r>
          </a:p>
          <a:p>
            <a:r>
              <a:rPr lang="sk-SK" b="1" dirty="0" smtClean="0">
                <a:solidFill>
                  <a:srgbClr val="0070C0"/>
                </a:solidFill>
              </a:rPr>
              <a:t>Psychológia</a:t>
            </a:r>
          </a:p>
          <a:p>
            <a:r>
              <a:rPr lang="sk-SK" b="1" dirty="0" smtClean="0">
                <a:solidFill>
                  <a:schemeClr val="accent2">
                    <a:lumMod val="50000"/>
                  </a:schemeClr>
                </a:solidFill>
              </a:rPr>
              <a:t>Právo</a:t>
            </a:r>
          </a:p>
          <a:p>
            <a:r>
              <a:rPr lang="sk-SK" b="1" dirty="0" smtClean="0">
                <a:solidFill>
                  <a:srgbClr val="0070C0"/>
                </a:solidFill>
              </a:rPr>
              <a:t>Aktívne občianstvo a </a:t>
            </a:r>
            <a:r>
              <a:rPr lang="sk-SK" b="1" dirty="0" err="1" smtClean="0">
                <a:solidFill>
                  <a:srgbClr val="0070C0"/>
                </a:solidFill>
              </a:rPr>
              <a:t>medzisektorová</a:t>
            </a:r>
            <a:r>
              <a:rPr lang="sk-SK" b="1" dirty="0" smtClean="0">
                <a:solidFill>
                  <a:srgbClr val="0070C0"/>
                </a:solidFill>
              </a:rPr>
              <a:t> spolupráca</a:t>
            </a:r>
            <a:endParaRPr lang="sk-SK" b="1" dirty="0">
              <a:solidFill>
                <a:srgbClr val="0070C0"/>
              </a:solidFill>
            </a:endParaRPr>
          </a:p>
        </p:txBody>
      </p:sp>
      <p:pic>
        <p:nvPicPr>
          <p:cNvPr id="4" name="Obrázok 3" descr="C:\Users\Veresova\Documents\Letáky REGSOM\logo regsom 20121203 high resolutio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1315" y="5848350"/>
            <a:ext cx="2432685" cy="1009650"/>
          </a:xfrm>
          <a:prstGeom prst="rect">
            <a:avLst/>
          </a:prstGeom>
          <a:noFill/>
          <a:ln>
            <a:noFill/>
          </a:ln>
        </p:spPr>
      </p:pic>
    </p:spTree>
    <p:extLst>
      <p:ext uri="{BB962C8B-B14F-4D97-AF65-F5344CB8AC3E}">
        <p14:creationId xmlns:p14="http://schemas.microsoft.com/office/powerpoint/2010/main" val="3693183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smtClean="0"/>
              <a:t/>
            </a:r>
            <a:br>
              <a:rPr lang="sk-SK" dirty="0" smtClean="0"/>
            </a:br>
            <a:r>
              <a:rPr lang="sk-SK" dirty="0"/>
              <a:t/>
            </a:r>
            <a:br>
              <a:rPr lang="sk-SK" dirty="0"/>
            </a:br>
            <a:r>
              <a:rPr lang="sk-SK" b="1" dirty="0" smtClean="0">
                <a:solidFill>
                  <a:srgbClr val="0070C0"/>
                </a:solidFill>
              </a:rPr>
              <a:t>Spoločenské </a:t>
            </a:r>
            <a:r>
              <a:rPr lang="sk-SK" b="1" dirty="0">
                <a:solidFill>
                  <a:srgbClr val="0070C0"/>
                </a:solidFill>
              </a:rPr>
              <a:t>problémy a ich </a:t>
            </a:r>
            <a:r>
              <a:rPr lang="sk-SK" b="1" dirty="0" smtClean="0">
                <a:solidFill>
                  <a:srgbClr val="0070C0"/>
                </a:solidFill>
              </a:rPr>
              <a:t>riešenie </a:t>
            </a:r>
            <a:br>
              <a:rPr lang="sk-SK" b="1" dirty="0" smtClean="0">
                <a:solidFill>
                  <a:srgbClr val="0070C0"/>
                </a:solidFill>
              </a:rPr>
            </a:br>
            <a:r>
              <a:rPr lang="sk-SK" b="1" dirty="0" smtClean="0">
                <a:solidFill>
                  <a:schemeClr val="accent2">
                    <a:lumMod val="50000"/>
                  </a:schemeClr>
                </a:solidFill>
              </a:rPr>
              <a:t>PhDr. Katarína </a:t>
            </a:r>
            <a:r>
              <a:rPr lang="sk-SK" b="1" dirty="0" err="1" smtClean="0">
                <a:solidFill>
                  <a:schemeClr val="accent2">
                    <a:lumMod val="50000"/>
                  </a:schemeClr>
                </a:solidFill>
              </a:rPr>
              <a:t>Šiňanská</a:t>
            </a:r>
            <a:r>
              <a:rPr lang="sk-SK" b="1" dirty="0" smtClean="0">
                <a:solidFill>
                  <a:schemeClr val="accent2">
                    <a:lumMod val="50000"/>
                  </a:schemeClr>
                </a:solidFill>
              </a:rPr>
              <a:t>, </a:t>
            </a:r>
            <a:r>
              <a:rPr lang="sk-SK" b="1" dirty="0" err="1" smtClean="0">
                <a:solidFill>
                  <a:schemeClr val="accent2">
                    <a:lumMod val="50000"/>
                  </a:schemeClr>
                </a:solidFill>
              </a:rPr>
              <a:t>Ph.D</a:t>
            </a:r>
            <a:r>
              <a:rPr lang="sk-SK" b="1" dirty="0" smtClean="0">
                <a:solidFill>
                  <a:schemeClr val="accent2">
                    <a:lumMod val="50000"/>
                  </a:schemeClr>
                </a:solidFill>
              </a:rPr>
              <a:t>.</a:t>
            </a:r>
            <a:r>
              <a:rPr lang="sk-SK" b="1" dirty="0">
                <a:solidFill>
                  <a:schemeClr val="accent2">
                    <a:lumMod val="50000"/>
                  </a:schemeClr>
                </a:solidFill>
              </a:rPr>
              <a:t/>
            </a:r>
            <a:br>
              <a:rPr lang="sk-SK" b="1" dirty="0">
                <a:solidFill>
                  <a:schemeClr val="accent2">
                    <a:lumMod val="50000"/>
                  </a:schemeClr>
                </a:solidFill>
              </a:rPr>
            </a:br>
            <a:endParaRPr lang="sk-SK" b="1" dirty="0">
              <a:solidFill>
                <a:schemeClr val="accent2">
                  <a:lumMod val="50000"/>
                </a:schemeClr>
              </a:solidFill>
            </a:endParaRPr>
          </a:p>
        </p:txBody>
      </p:sp>
      <p:pic>
        <p:nvPicPr>
          <p:cNvPr id="4" name="Zástupný symbol obsahu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10299" y="2532380"/>
            <a:ext cx="3470564" cy="2606040"/>
          </a:xfrm>
        </p:spPr>
      </p:pic>
      <p:pic>
        <p:nvPicPr>
          <p:cNvPr id="9" name="Zástupný symbol obsahu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62488" y="2534566"/>
            <a:ext cx="3470275" cy="2601667"/>
          </a:xfrm>
        </p:spPr>
      </p:pic>
    </p:spTree>
    <p:extLst>
      <p:ext uri="{BB962C8B-B14F-4D97-AF65-F5344CB8AC3E}">
        <p14:creationId xmlns:p14="http://schemas.microsoft.com/office/powerpoint/2010/main" val="123997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solidFill>
                  <a:srgbClr val="0070C0"/>
                </a:solidFill>
              </a:rPr>
              <a:t>Spoločenské problémy a ich riešenie</a:t>
            </a:r>
            <a:endParaRPr lang="sk-SK" b="1" dirty="0">
              <a:solidFill>
                <a:srgbClr val="0070C0"/>
              </a:solidFill>
            </a:endParaRPr>
          </a:p>
        </p:txBody>
      </p:sp>
      <p:sp>
        <p:nvSpPr>
          <p:cNvPr id="3" name="Zástupný symbol obsahu 2"/>
          <p:cNvSpPr>
            <a:spLocks noGrp="1"/>
          </p:cNvSpPr>
          <p:nvPr>
            <p:ph idx="1"/>
          </p:nvPr>
        </p:nvSpPr>
        <p:spPr/>
        <p:txBody>
          <a:bodyPr>
            <a:normAutofit fontScale="85000" lnSpcReduction="10000"/>
          </a:bodyPr>
          <a:lstStyle/>
          <a:p>
            <a:r>
              <a:rPr lang="sk-SK" b="1" dirty="0" smtClean="0">
                <a:solidFill>
                  <a:schemeClr val="tx1"/>
                </a:solidFill>
              </a:rPr>
              <a:t>Pre sociálnych pracovníkov:</a:t>
            </a:r>
          </a:p>
          <a:p>
            <a:pPr marL="0" indent="0" algn="just">
              <a:buNone/>
            </a:pPr>
            <a:r>
              <a:rPr lang="sk-SK" b="1" dirty="0" smtClean="0">
                <a:solidFill>
                  <a:schemeClr val="accent2">
                    <a:lumMod val="50000"/>
                  </a:schemeClr>
                </a:solidFill>
              </a:rPr>
              <a:t>Cieľom tejto časti vzdelávania </a:t>
            </a:r>
            <a:r>
              <a:rPr lang="sk-SK" b="1" dirty="0">
                <a:solidFill>
                  <a:schemeClr val="accent2">
                    <a:lumMod val="50000"/>
                  </a:schemeClr>
                </a:solidFill>
              </a:rPr>
              <a:t>bolo predstaviť odborníkom z praxe sociálnu prácu ako vednú i praktickú </a:t>
            </a:r>
            <a:r>
              <a:rPr lang="sk-SK" b="1" dirty="0" smtClean="0">
                <a:solidFill>
                  <a:schemeClr val="accent2">
                    <a:lumMod val="50000"/>
                  </a:schemeClr>
                </a:solidFill>
              </a:rPr>
              <a:t>disciplínu, </a:t>
            </a:r>
            <a:r>
              <a:rPr lang="sk-SK" b="1" dirty="0" smtClean="0">
                <a:solidFill>
                  <a:schemeClr val="accent2">
                    <a:lumMod val="50000"/>
                  </a:schemeClr>
                </a:solidFill>
              </a:rPr>
              <a:t>jej </a:t>
            </a:r>
            <a:r>
              <a:rPr lang="sk-SK" b="1" dirty="0">
                <a:solidFill>
                  <a:schemeClr val="accent2">
                    <a:lumMod val="50000"/>
                  </a:schemeClr>
                </a:solidFill>
              </a:rPr>
              <a:t>význam a možnosti sociálnej práce v praxi. Odborníkom boli predstavené </a:t>
            </a:r>
            <a:r>
              <a:rPr lang="sk-SK" b="1" dirty="0" smtClean="0">
                <a:solidFill>
                  <a:schemeClr val="accent2">
                    <a:lumMod val="50000"/>
                  </a:schemeClr>
                </a:solidFill>
              </a:rPr>
              <a:t>základné </a:t>
            </a:r>
            <a:r>
              <a:rPr lang="sk-SK" b="1" dirty="0">
                <a:solidFill>
                  <a:schemeClr val="accent2">
                    <a:lumMod val="50000"/>
                  </a:schemeClr>
                </a:solidFill>
              </a:rPr>
              <a:t>oblasti sociálnej </a:t>
            </a:r>
            <a:r>
              <a:rPr lang="sk-SK" b="1" dirty="0" smtClean="0">
                <a:solidFill>
                  <a:schemeClr val="accent2">
                    <a:lumMod val="50000"/>
                  </a:schemeClr>
                </a:solidFill>
              </a:rPr>
              <a:t>práce: sociálna </a:t>
            </a:r>
            <a:r>
              <a:rPr lang="sk-SK" b="1" dirty="0">
                <a:solidFill>
                  <a:schemeClr val="accent2">
                    <a:lumMod val="50000"/>
                  </a:schemeClr>
                </a:solidFill>
              </a:rPr>
              <a:t>práca s deťmi a mládežou, sociálna práca v treťom sektore, prevencia v sociálnej </a:t>
            </a:r>
            <a:r>
              <a:rPr lang="sk-SK" b="1" dirty="0" smtClean="0">
                <a:solidFill>
                  <a:schemeClr val="accent2">
                    <a:lumMod val="50000"/>
                  </a:schemeClr>
                </a:solidFill>
              </a:rPr>
              <a:t>práci. </a:t>
            </a:r>
          </a:p>
          <a:p>
            <a:r>
              <a:rPr lang="sk-SK" b="1" dirty="0">
                <a:solidFill>
                  <a:schemeClr val="tx1"/>
                </a:solidFill>
              </a:rPr>
              <a:t>P</a:t>
            </a:r>
            <a:r>
              <a:rPr lang="sk-SK" b="1" dirty="0" smtClean="0">
                <a:solidFill>
                  <a:schemeClr val="tx1"/>
                </a:solidFill>
              </a:rPr>
              <a:t>re </a:t>
            </a:r>
            <a:r>
              <a:rPr lang="sk-SK" b="1" dirty="0">
                <a:solidFill>
                  <a:schemeClr val="tx1"/>
                </a:solidFill>
              </a:rPr>
              <a:t>skupinu </a:t>
            </a:r>
            <a:r>
              <a:rPr lang="sk-SK" b="1" dirty="0" smtClean="0">
                <a:solidFill>
                  <a:schemeClr val="tx1"/>
                </a:solidFill>
              </a:rPr>
              <a:t>znevýhodnených: </a:t>
            </a:r>
          </a:p>
          <a:p>
            <a:pPr marL="0" indent="0" algn="just">
              <a:buNone/>
            </a:pPr>
            <a:r>
              <a:rPr lang="sk-SK" b="1" dirty="0" smtClean="0">
                <a:solidFill>
                  <a:srgbClr val="0070C0"/>
                </a:solidFill>
              </a:rPr>
              <a:t>Cieľom </a:t>
            </a:r>
            <a:r>
              <a:rPr lang="sk-SK" b="1" dirty="0">
                <a:solidFill>
                  <a:srgbClr val="0070C0"/>
                </a:solidFill>
              </a:rPr>
              <a:t>bolo vzájomné spoznávanie sa, sebapoznávanie a stmeľovanie skupiny. Diskusia k ťažkým životným situáciám s ktorými sa znevýhodnení v minulosti stretli, prípadne ktorým čelia i v súčasnosti. Všetci </a:t>
            </a:r>
            <a:r>
              <a:rPr lang="sk-SK" b="1" dirty="0" smtClean="0">
                <a:solidFill>
                  <a:srgbClr val="0070C0"/>
                </a:solidFill>
              </a:rPr>
              <a:t>účastníci</a:t>
            </a:r>
            <a:r>
              <a:rPr lang="sk-SK" b="1" dirty="0">
                <a:solidFill>
                  <a:srgbClr val="0070C0"/>
                </a:solidFill>
              </a:rPr>
              <a:t> otvorene diskutovali </a:t>
            </a:r>
            <a:r>
              <a:rPr lang="sk-SK" b="1" dirty="0" smtClean="0">
                <a:solidFill>
                  <a:srgbClr val="0070C0"/>
                </a:solidFill>
              </a:rPr>
              <a:t>o ich </a:t>
            </a:r>
            <a:r>
              <a:rPr lang="sk-SK" b="1" dirty="0">
                <a:solidFill>
                  <a:srgbClr val="0070C0"/>
                </a:solidFill>
              </a:rPr>
              <a:t>momentálne neľahkej životnej situácii. Ďalším </a:t>
            </a:r>
            <a:r>
              <a:rPr lang="sk-SK" b="1" dirty="0" smtClean="0">
                <a:solidFill>
                  <a:srgbClr val="0070C0"/>
                </a:solidFill>
              </a:rPr>
              <a:t>cieľom </a:t>
            </a:r>
            <a:r>
              <a:rPr lang="sk-SK" b="1" dirty="0">
                <a:solidFill>
                  <a:srgbClr val="0070C0"/>
                </a:solidFill>
              </a:rPr>
              <a:t>bolo predstaviť oblasť sociálnej práce ako profesie, ktorá by znevýhodneným mala pomôcť pri riešení ich krízových životných situácií. </a:t>
            </a:r>
            <a:endParaRPr lang="sk-SK" b="1" dirty="0" smtClean="0">
              <a:solidFill>
                <a:srgbClr val="0070C0"/>
              </a:solidFill>
            </a:endParaRPr>
          </a:p>
          <a:p>
            <a:endParaRPr lang="sk-SK" b="1" dirty="0">
              <a:solidFill>
                <a:srgbClr val="0070C0"/>
              </a:solidFill>
            </a:endParaRPr>
          </a:p>
        </p:txBody>
      </p:sp>
      <p:pic>
        <p:nvPicPr>
          <p:cNvPr id="4" name="Obrázok 3" descr="C:\Users\Veresova\Documents\Letáky REGSOM\logo regsom 20121203 high resolut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315" y="5848350"/>
            <a:ext cx="2432685" cy="1009650"/>
          </a:xfrm>
          <a:prstGeom prst="rect">
            <a:avLst/>
          </a:prstGeom>
          <a:noFill/>
          <a:ln>
            <a:noFill/>
          </a:ln>
        </p:spPr>
      </p:pic>
    </p:spTree>
    <p:extLst>
      <p:ext uri="{BB962C8B-B14F-4D97-AF65-F5344CB8AC3E}">
        <p14:creationId xmlns:p14="http://schemas.microsoft.com/office/powerpoint/2010/main" val="4263075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a:solidFill>
                  <a:srgbClr val="0070C0"/>
                </a:solidFill>
              </a:rPr>
              <a:t>Skupina sociálnych pracovníkov s Katkou</a:t>
            </a:r>
            <a:endParaRPr lang="sk-SK" dirty="0"/>
          </a:p>
        </p:txBody>
      </p:sp>
      <p:pic>
        <p:nvPicPr>
          <p:cNvPr id="5" name="Zástupný symbol obsahu 1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21096288">
            <a:off x="1009650" y="2532959"/>
            <a:ext cx="3471863" cy="2604882"/>
          </a:xfrm>
        </p:spPr>
      </p:pic>
      <p:pic>
        <p:nvPicPr>
          <p:cNvPr id="6" name="Zástupný symbol obsahu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783315">
            <a:off x="5109029" y="2491184"/>
            <a:ext cx="3470275" cy="2601667"/>
          </a:xfrm>
        </p:spPr>
      </p:pic>
    </p:spTree>
    <p:extLst>
      <p:ext uri="{BB962C8B-B14F-4D97-AF65-F5344CB8AC3E}">
        <p14:creationId xmlns:p14="http://schemas.microsoft.com/office/powerpoint/2010/main" val="126625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solidFill>
                  <a:srgbClr val="0070C0"/>
                </a:solidFill>
              </a:rPr>
              <a:t>Zaujímavá exkurzia</a:t>
            </a:r>
            <a:endParaRPr lang="sk-SK" b="1" dirty="0">
              <a:solidFill>
                <a:srgbClr val="0070C0"/>
              </a:solidFill>
            </a:endParaRPr>
          </a:p>
        </p:txBody>
      </p:sp>
      <p:sp>
        <p:nvSpPr>
          <p:cNvPr id="3" name="Zástupný symbol obsahu 2"/>
          <p:cNvSpPr>
            <a:spLocks noGrp="1"/>
          </p:cNvSpPr>
          <p:nvPr>
            <p:ph idx="1"/>
          </p:nvPr>
        </p:nvSpPr>
        <p:spPr/>
        <p:txBody>
          <a:bodyPr>
            <a:normAutofit fontScale="92500" lnSpcReduction="20000"/>
          </a:bodyPr>
          <a:lstStyle/>
          <a:p>
            <a:pPr algn="just"/>
            <a:r>
              <a:rPr lang="sk-SK" dirty="0" smtClean="0">
                <a:solidFill>
                  <a:schemeClr val="tx1"/>
                </a:solidFill>
              </a:rPr>
              <a:t>V rámci exkurzie účastníci vzdelávacích kurzov navštívili organizáciu  </a:t>
            </a:r>
            <a:r>
              <a:rPr lang="sk-SK" dirty="0">
                <a:solidFill>
                  <a:schemeClr val="tx1"/>
                </a:solidFill>
              </a:rPr>
              <a:t>EHMK Košice 2013 v priestoroch bývalých výmenníkov tepla, ktoré boli zrekonštruované a dnes slúžia ako </a:t>
            </a:r>
            <a:r>
              <a:rPr lang="sk-SK" dirty="0" err="1">
                <a:solidFill>
                  <a:schemeClr val="tx1"/>
                </a:solidFill>
              </a:rPr>
              <a:t>komunitno-umelecké</a:t>
            </a:r>
            <a:r>
              <a:rPr lang="sk-SK" dirty="0">
                <a:solidFill>
                  <a:schemeClr val="tx1"/>
                </a:solidFill>
              </a:rPr>
              <a:t> centrá. </a:t>
            </a:r>
            <a:r>
              <a:rPr lang="sk-SK" dirty="0" err="1">
                <a:solidFill>
                  <a:schemeClr val="tx1"/>
                </a:solidFill>
              </a:rPr>
              <a:t>Komunitné</a:t>
            </a:r>
            <a:r>
              <a:rPr lang="sk-SK" dirty="0">
                <a:solidFill>
                  <a:schemeClr val="tx1"/>
                </a:solidFill>
              </a:rPr>
              <a:t> pracovníčky predstavili projekt </a:t>
            </a:r>
            <a:r>
              <a:rPr lang="sk-SK" dirty="0" err="1">
                <a:solidFill>
                  <a:schemeClr val="tx1"/>
                </a:solidFill>
              </a:rPr>
              <a:t>SPOTs</a:t>
            </a:r>
            <a:r>
              <a:rPr lang="sk-SK" dirty="0">
                <a:solidFill>
                  <a:schemeClr val="tx1"/>
                </a:solidFill>
              </a:rPr>
              <a:t>, ktorý sa najviac týka </a:t>
            </a:r>
            <a:r>
              <a:rPr lang="sk-SK" dirty="0" err="1">
                <a:solidFill>
                  <a:schemeClr val="tx1"/>
                </a:solidFill>
              </a:rPr>
              <a:t>komunitného</a:t>
            </a:r>
            <a:r>
              <a:rPr lang="sk-SK" dirty="0">
                <a:solidFill>
                  <a:schemeClr val="tx1"/>
                </a:solidFill>
              </a:rPr>
              <a:t> rozvoja prevažne prostredníctvom konceptu </a:t>
            </a:r>
            <a:r>
              <a:rPr lang="sk-SK" dirty="0" err="1">
                <a:solidFill>
                  <a:schemeClr val="tx1"/>
                </a:solidFill>
              </a:rPr>
              <a:t>komunitného</a:t>
            </a:r>
            <a:r>
              <a:rPr lang="sk-SK" dirty="0">
                <a:solidFill>
                  <a:schemeClr val="tx1"/>
                </a:solidFill>
              </a:rPr>
              <a:t> umenia. </a:t>
            </a:r>
            <a:r>
              <a:rPr lang="sk-SK" dirty="0" smtClean="0">
                <a:solidFill>
                  <a:schemeClr val="tx1"/>
                </a:solidFill>
              </a:rPr>
              <a:t>Následne účastníci navštívili </a:t>
            </a:r>
            <a:r>
              <a:rPr lang="sk-SK" dirty="0">
                <a:solidFill>
                  <a:schemeClr val="tx1"/>
                </a:solidFill>
              </a:rPr>
              <a:t>ateliér a galériu </a:t>
            </a:r>
            <a:r>
              <a:rPr lang="sk-SK" dirty="0" err="1">
                <a:solidFill>
                  <a:schemeClr val="tx1"/>
                </a:solidFill>
              </a:rPr>
              <a:t>komunitného</a:t>
            </a:r>
            <a:r>
              <a:rPr lang="sk-SK" dirty="0">
                <a:solidFill>
                  <a:schemeClr val="tx1"/>
                </a:solidFill>
              </a:rPr>
              <a:t> umelca Helmuta </a:t>
            </a:r>
            <a:r>
              <a:rPr lang="sk-SK" dirty="0" err="1" smtClean="0">
                <a:solidFill>
                  <a:schemeClr val="tx1"/>
                </a:solidFill>
              </a:rPr>
              <a:t>Bistika</a:t>
            </a:r>
            <a:r>
              <a:rPr lang="sk-SK" dirty="0" smtClean="0">
                <a:solidFill>
                  <a:schemeClr val="tx1"/>
                </a:solidFill>
              </a:rPr>
              <a:t> </a:t>
            </a:r>
            <a:r>
              <a:rPr lang="sk-SK" dirty="0">
                <a:solidFill>
                  <a:schemeClr val="tx1"/>
                </a:solidFill>
              </a:rPr>
              <a:t>v Medzeve. Umelec predstavil svoju činnosť a najdôležitejšie projekty v oblasti </a:t>
            </a:r>
            <a:r>
              <a:rPr lang="sk-SK" dirty="0" err="1">
                <a:solidFill>
                  <a:schemeClr val="tx1"/>
                </a:solidFill>
              </a:rPr>
              <a:t>komunitného</a:t>
            </a:r>
            <a:r>
              <a:rPr lang="sk-SK" dirty="0">
                <a:solidFill>
                  <a:schemeClr val="tx1"/>
                </a:solidFill>
              </a:rPr>
              <a:t> rozvoja s rôznymi cieľovými skupinami. Prebiehala aktívna diskusia s odborníkmi k ich projektovým zámerom a možnostiam ďalšej </a:t>
            </a:r>
            <a:r>
              <a:rPr lang="sk-SK" dirty="0" smtClean="0">
                <a:solidFill>
                  <a:schemeClr val="tx1"/>
                </a:solidFill>
              </a:rPr>
              <a:t>spolupráce a so </a:t>
            </a:r>
            <a:r>
              <a:rPr lang="sk-SK" dirty="0" smtClean="0">
                <a:solidFill>
                  <a:schemeClr val="tx1"/>
                </a:solidFill>
              </a:rPr>
              <a:t>znevýhodnenými účastníkmi </a:t>
            </a:r>
            <a:r>
              <a:rPr lang="sk-SK" dirty="0" smtClean="0">
                <a:solidFill>
                  <a:schemeClr val="tx1"/>
                </a:solidFill>
              </a:rPr>
              <a:t>rozprávali o tom, ako by </a:t>
            </a:r>
            <a:r>
              <a:rPr lang="sk-SK" dirty="0">
                <a:solidFill>
                  <a:schemeClr val="tx1"/>
                </a:solidFill>
              </a:rPr>
              <a:t>sa oni mohli uplatniť v danej oblasti, prípadne v čom by im účasť na podobných projektoch mohla pomôcť. Niektorí z nich mali skúsenosti z oblasti realizácie vlastných umeleckých aktivít, ktoré by sa mohli stať v budúcnosti aj ich pracovným uplatnením. Tieto skúsenosti prezentovali.</a:t>
            </a:r>
          </a:p>
          <a:p>
            <a:endParaRPr lang="sk-SK" dirty="0"/>
          </a:p>
        </p:txBody>
      </p:sp>
      <p:pic>
        <p:nvPicPr>
          <p:cNvPr id="4" name="Obrázok 3" descr="C:\Users\Veresova\Documents\Letáky REGSOM\logo regsom 20121203 high resolut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315" y="5848350"/>
            <a:ext cx="2432685" cy="1009650"/>
          </a:xfrm>
          <a:prstGeom prst="rect">
            <a:avLst/>
          </a:prstGeom>
          <a:noFill/>
          <a:ln>
            <a:noFill/>
          </a:ln>
        </p:spPr>
      </p:pic>
    </p:spTree>
    <p:extLst>
      <p:ext uri="{BB962C8B-B14F-4D97-AF65-F5344CB8AC3E}">
        <p14:creationId xmlns:p14="http://schemas.microsoft.com/office/powerpoint/2010/main" val="2208657865"/>
      </p:ext>
    </p:extLst>
  </p:cSld>
  <p:clrMapOvr>
    <a:masterClrMapping/>
  </p:clrMapOvr>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Jar</Template>
  <TotalTime>457</TotalTime>
  <Words>216</Words>
  <Application>Microsoft Office PowerPoint</Application>
  <PresentationFormat>Prezentácia na obrazovke (4:3)</PresentationFormat>
  <Paragraphs>80</Paragraphs>
  <Slides>24</Slides>
  <Notes>4</Notes>
  <HiddenSlides>0</HiddenSlides>
  <MMClips>0</MMClips>
  <ScaleCrop>false</ScaleCrop>
  <HeadingPairs>
    <vt:vector size="6" baseType="variant">
      <vt:variant>
        <vt:lpstr>Motív</vt:lpstr>
      </vt:variant>
      <vt:variant>
        <vt:i4>1</vt:i4>
      </vt:variant>
      <vt:variant>
        <vt:lpstr>Vložené servery OLE</vt:lpstr>
      </vt:variant>
      <vt:variant>
        <vt:i4>1</vt:i4>
      </vt:variant>
      <vt:variant>
        <vt:lpstr>Nadpisy snímok</vt:lpstr>
      </vt:variant>
      <vt:variant>
        <vt:i4>24</vt:i4>
      </vt:variant>
    </vt:vector>
  </HeadingPairs>
  <TitlesOfParts>
    <vt:vector size="26" baseType="lpstr">
      <vt:lpstr>Spring</vt:lpstr>
      <vt:lpstr>Dokument</vt:lpstr>
      <vt:lpstr>REGIONÁLNA SOCIÁLNA MAPA</vt:lpstr>
      <vt:lpstr>Aktivity projektu</vt:lpstr>
      <vt:lpstr>Vzdelávanie</vt:lpstr>
      <vt:lpstr>Vypracovanie spoločného vzdelávacieho modulu </vt:lpstr>
      <vt:lpstr>Obsah vzdelávacieho modulu</vt:lpstr>
      <vt:lpstr>  Spoločenské problémy a ich riešenie  PhDr. Katarína Šiňanská, Ph.D. </vt:lpstr>
      <vt:lpstr>Spoločenské problémy a ich riešenie</vt:lpstr>
      <vt:lpstr>Skupina sociálnych pracovníkov s Katkou</vt:lpstr>
      <vt:lpstr>Zaujímavá exkurzia</vt:lpstr>
      <vt:lpstr>Návšteva u komunitného umelca </vt:lpstr>
      <vt:lpstr>Právo  doc. JUDr. Mgr. Dušan Šlosár, Ph.D.</vt:lpstr>
      <vt:lpstr>Právo</vt:lpstr>
      <vt:lpstr>Psychológia Mgr. Viera Lehotská, Mgr. Daniela Husovská, Mgr. Beáta Rybárová </vt:lpstr>
      <vt:lpstr>Aktívne občianstvo a medzisektorová spolupráca</vt:lpstr>
      <vt:lpstr>Aktívne občianstvo a medzisektorová spolupráca</vt:lpstr>
      <vt:lpstr>Úrad práce, rodiny a sociálnych vecí v Košiciach Ing. Alexander Szalay</vt:lpstr>
      <vt:lpstr>Aktívne nástroje trhu práce</vt:lpstr>
      <vt:lpstr>Kurz rómskeho jazyka</vt:lpstr>
      <vt:lpstr>Lačho ďives! Hodiny rómčiny s Mgr. Annou Koptovou</vt:lpstr>
      <vt:lpstr>Účastníci kurzu</vt:lpstr>
      <vt:lpstr>Pomoc pri učení sa</vt:lpstr>
      <vt:lpstr>Aj novinári sa zaujímali o kurz</vt:lpstr>
      <vt:lpstr>Konverzácia je dôležitá  Pomáhali nám žiaci zo Súkromného gymnázia na Galaktickej ulici </vt:lpstr>
      <vt:lpstr>Ďakujem za pozornosť!</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REGSOM-REGSOM</dc:title>
  <dc:creator>Veresova</dc:creator>
  <cp:lastModifiedBy>Veresova</cp:lastModifiedBy>
  <cp:revision>76</cp:revision>
  <dcterms:created xsi:type="dcterms:W3CDTF">2013-08-08T08:27:47Z</dcterms:created>
  <dcterms:modified xsi:type="dcterms:W3CDTF">2013-09-04T15:51:43Z</dcterms:modified>
</cp:coreProperties>
</file>