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plotArea>
      <c:layout>
        <c:manualLayout>
          <c:layoutTarget val="inner"/>
          <c:xMode val="edge"/>
          <c:yMode val="edge"/>
          <c:x val="0.14379533084680218"/>
          <c:y val="5.092583643651042E-2"/>
          <c:w val="0.80146784776902857"/>
          <c:h val="0.89814814814814858"/>
        </c:manualLayout>
      </c:layout>
      <c:areaChart>
        <c:grouping val="standard"/>
        <c:ser>
          <c:idx val="0"/>
          <c:order val="0"/>
          <c:dLbls>
            <c:dLbl>
              <c:idx val="0"/>
              <c:layout>
                <c:manualLayout>
                  <c:x val="5.6140350877192845E-2"/>
                  <c:y val="1.4440433212996408E-2"/>
                </c:manualLayout>
              </c:layout>
              <c:showVal val="1"/>
            </c:dLbl>
            <c:dLbl>
              <c:idx val="1"/>
              <c:layout>
                <c:manualLayout>
                  <c:x val="-2.5263157894736842E-2"/>
                  <c:y val="1.444043321299640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5.7761732851987033E-2"/>
                </c:manualLayout>
              </c:layout>
              <c:showVal val="1"/>
            </c:dLbl>
            <c:dLbl>
              <c:idx val="3"/>
              <c:layout>
                <c:manualLayout>
                  <c:x val="-1.0292278763536793E-16"/>
                  <c:y val="4.3321299638989084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showVal val="1"/>
          </c:dLbls>
          <c:cat>
            <c:strRef>
              <c:f>Munka2!$A$1:$A$4</c:f>
              <c:strCache>
                <c:ptCount val="4"/>
                <c:pt idx="0">
                  <c:v>1970–1979</c:v>
                </c:pt>
                <c:pt idx="1">
                  <c:v>1980–1989</c:v>
                </c:pt>
                <c:pt idx="2">
                  <c:v>1990–2001</c:v>
                </c:pt>
                <c:pt idx="3">
                  <c:v>2001–2011</c:v>
                </c:pt>
              </c:strCache>
            </c:strRef>
          </c:cat>
          <c:val>
            <c:numRef>
              <c:f>Munka2!$B$1:$B$4</c:f>
              <c:numCache>
                <c:formatCode>#,##0</c:formatCode>
                <c:ptCount val="4"/>
                <c:pt idx="0">
                  <c:v>32718</c:v>
                </c:pt>
                <c:pt idx="1">
                  <c:v>-47505</c:v>
                </c:pt>
                <c:pt idx="2">
                  <c:v>-17559</c:v>
                </c:pt>
                <c:pt idx="3">
                  <c:v>-58138</c:v>
                </c:pt>
              </c:numCache>
            </c:numRef>
          </c:val>
        </c:ser>
        <c:axId val="54060160"/>
        <c:axId val="54061696"/>
      </c:areaChart>
      <c:catAx>
        <c:axId val="54060160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="1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54061696"/>
        <c:crosses val="autoZero"/>
        <c:auto val="1"/>
        <c:lblAlgn val="ctr"/>
        <c:lblOffset val="100"/>
      </c:catAx>
      <c:valAx>
        <c:axId val="5406169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5406016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9.0195939391255267E-2"/>
          <c:y val="4.2267050912584064E-2"/>
          <c:w val="0.6109060288664665"/>
          <c:h val="0.86147299310929071"/>
        </c:manualLayout>
      </c:layout>
      <c:barChart>
        <c:barDir val="bar"/>
        <c:grouping val="clustered"/>
        <c:ser>
          <c:idx val="0"/>
          <c:order val="0"/>
          <c:tx>
            <c:strRef>
              <c:f>Munka2!$A$2</c:f>
              <c:strCache>
                <c:ptCount val="1"/>
                <c:pt idx="0">
                  <c:v>Legalább ál. isk. 8. évf.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numRef>
              <c:f>Munka2!$B$1:$G$1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2011</c:v>
                </c:pt>
                <c:pt idx="5">
                  <c:v>2011</c:v>
                </c:pt>
              </c:numCache>
            </c:numRef>
          </c:cat>
          <c:val>
            <c:numRef>
              <c:f>Munka2!$B$2:$G$2</c:f>
              <c:numCache>
                <c:formatCode>#,##0.0</c:formatCode>
                <c:ptCount val="6"/>
                <c:pt idx="0">
                  <c:v>30.6</c:v>
                </c:pt>
                <c:pt idx="1">
                  <c:v>50.1</c:v>
                </c:pt>
                <c:pt idx="2">
                  <c:v>65.400000000000006</c:v>
                </c:pt>
                <c:pt idx="3">
                  <c:v>76.900000000000006</c:v>
                </c:pt>
                <c:pt idx="4">
                  <c:v>86.8</c:v>
                </c:pt>
                <c:pt idx="5">
                  <c:v>93.1</c:v>
                </c:pt>
              </c:numCache>
            </c:numRef>
          </c:val>
        </c:ser>
        <c:ser>
          <c:idx val="1"/>
          <c:order val="1"/>
          <c:tx>
            <c:strRef>
              <c:f>Munka2!$A$3</c:f>
              <c:strCache>
                <c:ptCount val="1"/>
                <c:pt idx="0">
                  <c:v>Legalább érettségi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numRef>
              <c:f>Munka2!$B$1:$G$1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2011</c:v>
                </c:pt>
                <c:pt idx="5">
                  <c:v>2011</c:v>
                </c:pt>
              </c:numCache>
            </c:numRef>
          </c:cat>
          <c:val>
            <c:numRef>
              <c:f>Munka2!$B$3:$G$3</c:f>
              <c:numCache>
                <c:formatCode>#,##0.0</c:formatCode>
                <c:ptCount val="6"/>
                <c:pt idx="0">
                  <c:v>7.1</c:v>
                </c:pt>
                <c:pt idx="1">
                  <c:v>13.5</c:v>
                </c:pt>
                <c:pt idx="2">
                  <c:v>21.3</c:v>
                </c:pt>
                <c:pt idx="3">
                  <c:v>26.8</c:v>
                </c:pt>
                <c:pt idx="4">
                  <c:v>34</c:v>
                </c:pt>
                <c:pt idx="5">
                  <c:v>43.1</c:v>
                </c:pt>
              </c:numCache>
            </c:numRef>
          </c:val>
        </c:ser>
        <c:ser>
          <c:idx val="2"/>
          <c:order val="2"/>
          <c:tx>
            <c:strRef>
              <c:f>Munka2!$A$4</c:f>
              <c:strCache>
                <c:ptCount val="1"/>
                <c:pt idx="0">
                  <c:v>Felsőfokú oklevéllel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numRef>
              <c:f>Munka2!$B$1:$G$1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2011</c:v>
                </c:pt>
                <c:pt idx="5">
                  <c:v>2011</c:v>
                </c:pt>
              </c:numCache>
            </c:numRef>
          </c:cat>
          <c:val>
            <c:numRef>
              <c:f>Munka2!$B$4:$G$4</c:f>
              <c:numCache>
                <c:formatCode>#,##0.0</c:formatCode>
                <c:ptCount val="6"/>
                <c:pt idx="0">
                  <c:v>1.9000000000000001</c:v>
                </c:pt>
                <c:pt idx="1">
                  <c:v>3.1</c:v>
                </c:pt>
                <c:pt idx="2">
                  <c:v>4.9000000000000004</c:v>
                </c:pt>
                <c:pt idx="3">
                  <c:v>7.9</c:v>
                </c:pt>
                <c:pt idx="4">
                  <c:v>9.5</c:v>
                </c:pt>
                <c:pt idx="5">
                  <c:v>14.2</c:v>
                </c:pt>
              </c:numCache>
            </c:numRef>
          </c:val>
        </c:ser>
        <c:axId val="56795904"/>
        <c:axId val="56784000"/>
      </c:barChart>
      <c:catAx>
        <c:axId val="567959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56784000"/>
        <c:crosses val="autoZero"/>
        <c:auto val="1"/>
        <c:lblAlgn val="ctr"/>
        <c:lblOffset val="100"/>
      </c:catAx>
      <c:valAx>
        <c:axId val="56784000"/>
        <c:scaling>
          <c:orientation val="minMax"/>
        </c:scaling>
        <c:axPos val="b"/>
        <c:majorGridlines/>
        <c:numFmt formatCode="#,##0.0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5679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69398862538568"/>
          <c:y val="0.41259929299088621"/>
          <c:w val="0.23462363837538663"/>
          <c:h val="0.19214512464842445"/>
        </c:manualLayout>
      </c:layout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hu-H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3405-A431-472C-B3CF-8FC8A605054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AF9E-2063-488B-9056-40340134F2D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A72E-C050-4556-BF18-82CB62299534}" type="datetimeFigureOut">
              <a:rPr lang="hu-HU" smtClean="0"/>
              <a:pPr/>
              <a:t>2013.09.10.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www.google.hu/imgres?q=BAZ+megye+t%C3%A9rk%C3%A9p&amp;rlz=1R2DXTB_huHU501&amp;biw=1680&amp;bih=848&amp;tbm=isch&amp;tbnid=UAMYHL36wQA15M:&amp;imgrefurl=http://fotosokvilaga.hu/cikkek/fv-terkep-borsodabaujzemplen&amp;docid=r8yN3K4dXvzT8M&amp;imgurl=http://fotosokvilaga.hu/_ujcikkhir/cikk/2010/fv-terkep-borsodabaujzemplen/borsodabaujzemplen.jpg&amp;w=981&amp;h=671&amp;ei=v_7kUZKsFIWVtQbYioAQ&amp;zoom=1&amp;ved=1t:3588,r:26,s:0,i:165&amp;iact=rc&amp;page=2&amp;tbnh=182&amp;tbnw=266&amp;start=26&amp;ndsp=33&amp;tx=210&amp;ty=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50"/>
            <a:ext cx="855104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357322"/>
          </a:xfrm>
          <a:noFill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r>
              <a:rPr lang="hu-HU" sz="3200" b="1" cap="small" dirty="0" smtClean="0">
                <a:solidFill>
                  <a:srgbClr val="797979"/>
                </a:solidFill>
                <a:latin typeface="Bookman Old Style" pitchFamily="18" charset="0"/>
                <a:ea typeface="Calibri"/>
                <a:cs typeface="Times New Roman"/>
              </a:rPr>
              <a:t>A Regionális Szociális Mappa bemutatása</a:t>
            </a:r>
            <a:r>
              <a:rPr lang="hu-HU" sz="2800" b="1" cap="small" dirty="0" smtClean="0">
                <a:solidFill>
                  <a:srgbClr val="797979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hu-HU" sz="2800" b="1" cap="small" dirty="0" smtClean="0">
                <a:solidFill>
                  <a:srgbClr val="797979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  <a:t>Borsod –Abaúj – Zemplén megye</a:t>
            </a:r>
            <a:b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Regionálna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sociálna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mapa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b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Boršodsko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–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Abovsko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– 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Zemplínska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župa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b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2000" b="1" dirty="0" smtClean="0">
                <a:latin typeface="Bookman Old Style" pitchFamily="18" charset="0"/>
                <a:ea typeface="Calibri"/>
                <a:cs typeface="Times New Roman"/>
              </a:rPr>
              <a:t>HU</a:t>
            </a: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SK/1101/1.6.1/0131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</a:br>
            <a:endParaRPr lang="hu-HU" sz="2000" dirty="0"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1604" y="5857868"/>
            <a:ext cx="6343672" cy="1000132"/>
          </a:xfrm>
        </p:spPr>
        <p:txBody>
          <a:bodyPr>
            <a:normAutofit/>
          </a:bodyPr>
          <a:lstStyle/>
          <a:p>
            <a:endParaRPr lang="hu-H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/>
              <a:cs typeface="Times New Roman"/>
            </a:endParaRPr>
          </a:p>
          <a:p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2013. Szeptember 5. </a:t>
            </a:r>
          </a:p>
          <a:p>
            <a:endParaRPr lang="hu-H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0042"/>
            <a:ext cx="2071669" cy="8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1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6672"/>
            <a:ext cx="287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 rot="150007">
            <a:off x="3917274" y="5639585"/>
            <a:ext cx="4508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solidFill>
                <a:srgbClr val="000000"/>
              </a:solidFill>
              <a:latin typeface="HIJNP P+ Daxline Pro"/>
            </a:endParaRPr>
          </a:p>
          <a:p>
            <a:r>
              <a:rPr lang="hu-HU" sz="2000" dirty="0" smtClean="0">
                <a:solidFill>
                  <a:schemeClr val="accent3">
                    <a:lumMod val="75000"/>
                  </a:schemeClr>
                </a:solidFill>
                <a:latin typeface="HIJNP P+ Daxline Pro"/>
              </a:rPr>
              <a:t> 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  <a:latin typeface="HIJNP P+ Daxline Pro"/>
            </a:endParaRPr>
          </a:p>
        </p:txBody>
      </p:sp>
      <p:pic>
        <p:nvPicPr>
          <p:cNvPr id="9" name="Kép 8" descr="http://t0.gstatic.com/images?q=tbn:ANd9GcQcSNvilhCBSBiOOtClH8QbQqE869qF9iF0Z3KmJAvgG-i4mDgT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42913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2377" y="1842984"/>
            <a:ext cx="9942161" cy="62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357322"/>
          </a:xfrm>
          <a:noFill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endParaRPr lang="hu-HU" sz="2000" dirty="0"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1604" y="5857868"/>
            <a:ext cx="6343672" cy="1000132"/>
          </a:xfrm>
        </p:spPr>
        <p:txBody>
          <a:bodyPr>
            <a:normAutofit/>
          </a:bodyPr>
          <a:lstStyle/>
          <a:p>
            <a:endParaRPr lang="hu-H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/>
              <a:cs typeface="Times New Roman"/>
            </a:endParaRPr>
          </a:p>
          <a:p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 </a:t>
            </a:r>
          </a:p>
          <a:p>
            <a:endParaRPr lang="hu-H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2071669" cy="8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1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6672"/>
            <a:ext cx="287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 rot="150007">
            <a:off x="3917274" y="5639585"/>
            <a:ext cx="4508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solidFill>
                <a:srgbClr val="000000"/>
              </a:solidFill>
              <a:latin typeface="HIJNP P+ Daxline Pro"/>
            </a:endParaRPr>
          </a:p>
          <a:p>
            <a:r>
              <a:rPr lang="hu-HU" sz="2000" dirty="0" smtClean="0">
                <a:solidFill>
                  <a:schemeClr val="accent3">
                    <a:lumMod val="75000"/>
                  </a:schemeClr>
                </a:solidFill>
                <a:latin typeface="HIJNP P+ Daxline Pro"/>
              </a:rPr>
              <a:t> 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  <a:latin typeface="HIJNP P+ Daxline Pro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28860" y="2428868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Köszönöm a figyelmet!</a:t>
            </a:r>
            <a:endParaRPr lang="hu-H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44" y="2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00100" y="285728"/>
            <a:ext cx="7572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tartalom</a:t>
            </a:r>
            <a:r>
              <a:rPr lang="hu-HU" sz="4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</a:t>
            </a: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071546"/>
            <a:ext cx="76438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hu-HU" sz="1600" b="1" dirty="0" smtClean="0">
                <a:latin typeface="Bookman Old Style" pitchFamily="18" charset="0"/>
              </a:rPr>
              <a:t>I. </a:t>
            </a:r>
            <a:r>
              <a:rPr lang="hu-HU" sz="1600" b="1" dirty="0" err="1" smtClean="0">
                <a:latin typeface="Bookman Old Style" pitchFamily="18" charset="0"/>
              </a:rPr>
              <a:t>Szocio-demográfiai</a:t>
            </a:r>
            <a:r>
              <a:rPr lang="hu-HU" sz="1600" b="1" dirty="0" smtClean="0">
                <a:latin typeface="Bookman Old Style" pitchFamily="18" charset="0"/>
              </a:rPr>
              <a:t> helyzet</a:t>
            </a:r>
          </a:p>
          <a:p>
            <a:r>
              <a:rPr lang="hu-HU" sz="1400" dirty="0" smtClean="0">
                <a:latin typeface="Bookman Old Style" pitchFamily="18" charset="0"/>
              </a:rPr>
              <a:t>			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1. A népesség száma, a népességváltozás jellemzői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2. A népesség kormegoszlása			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3. A népesség családi állapot szerinti összetétele, 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		a gyermekvállalás tendenciái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4. A lakosság iskolai végzettségi mutatói		  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5. A lakosság nemzetiségi szerinti megoszlása			      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6. A lakosság vallási, felekezeti hovatartozás szerinti jellemzése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7. A lakásállomány jellemzői</a:t>
            </a:r>
            <a:r>
              <a:rPr lang="hu-HU" sz="1400" dirty="0" smtClean="0">
                <a:latin typeface="Bookman Old Style" pitchFamily="18" charset="0"/>
              </a:rPr>
              <a:t>	</a:t>
            </a:r>
            <a:r>
              <a:rPr lang="hu-HU" sz="1400" dirty="0" smtClean="0"/>
              <a:t>					            </a:t>
            </a:r>
          </a:p>
          <a:p>
            <a:r>
              <a:rPr lang="hu-HU" sz="1600" b="1" dirty="0" smtClean="0">
                <a:latin typeface="Bookman Old Style" pitchFamily="18" charset="0"/>
              </a:rPr>
              <a:t>II. Az egészségi állapot mutatói</a:t>
            </a:r>
            <a:r>
              <a:rPr lang="hu-HU" sz="1600" dirty="0" smtClean="0">
                <a:latin typeface="Bookman Old Style" pitchFamily="18" charset="0"/>
              </a:rPr>
              <a:t>	</a:t>
            </a:r>
            <a:r>
              <a:rPr lang="hu-HU" sz="800" dirty="0" smtClean="0"/>
              <a:t>					      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1. Csecsemőhalandóság a megyében			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2. Haláloki statisztika					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3. A fogyatékkal élők száma, összetétele	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4. Egészségügyi infrastruktúra a megyében	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5. A lakosság egészségi állapotának jellemzése </a:t>
            </a:r>
            <a:r>
              <a:rPr lang="hu-HU" sz="1400" dirty="0" smtClean="0">
                <a:latin typeface="Bookman Old Style" pitchFamily="18" charset="0"/>
              </a:rPr>
              <a:t>	</a:t>
            </a:r>
            <a:r>
              <a:rPr lang="hu-HU" sz="800" dirty="0" smtClean="0"/>
              <a:t>			           </a:t>
            </a:r>
          </a:p>
          <a:p>
            <a:r>
              <a:rPr lang="hu-HU" sz="800" dirty="0" smtClean="0"/>
              <a:t> </a:t>
            </a:r>
          </a:p>
          <a:p>
            <a:endParaRPr lang="hu-HU" sz="2800" dirty="0" smtClean="0"/>
          </a:p>
          <a:p>
            <a:pPr>
              <a:buFont typeface="Arial" pitchFamily="34" charset="0"/>
              <a:buChar char="•"/>
            </a:pPr>
            <a:endParaRPr lang="hu-HU" sz="28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78579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42910" y="57148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A megye gazdasági helyzete	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					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1. Alapvető gazdasági folyamatok, a GDP és vállalkozások száma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2. Foglalkoztatás és munkanélküliség a megyében	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3. A lakosság megélhetése, jövedelmi viszonyai			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Szociális- és gyermekvédelmi körkép	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1. A szociális ellátásokat igénybe vevők 		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és a szociális ellátórendszer jellemzése	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2. A gyermekvédelemi ellátottak 			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és a gyermekvédelmi ellátórendszer jellemzése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3. A szociális és gyermekvédelmi ellátórendszer jellemzése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a Szociális Mappa alapján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Empirikus kutatás a hátrányos helyzet feltérképezésére a megyében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I. Bevezetés				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2. A kutatásban részt vevők bemutatása 					           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a főbb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szocio-demográfiai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adatok mentén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3. Lakás, lakókörnyezet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					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4. Anyagi, szociális helyzet	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5. Egészségi állapot							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3000"/>
          </a:blip>
          <a:srcRect/>
          <a:stretch>
            <a:fillRect/>
          </a:stretch>
        </p:blipFill>
        <p:spPr bwMode="auto">
          <a:xfrm>
            <a:off x="0" y="0"/>
            <a:ext cx="10760750" cy="785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4678" y="4929198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285728"/>
            <a:ext cx="700092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cap="small" dirty="0" smtClean="0">
                <a:solidFill>
                  <a:srgbClr val="4FA2DB"/>
                </a:solidFill>
                <a:latin typeface="Bookman Old Style" pitchFamily="18" charset="0"/>
              </a:rPr>
              <a:t>néhány adat…</a:t>
            </a:r>
            <a:endParaRPr lang="hu-HU" sz="4000" b="1" cap="small" dirty="0">
              <a:solidFill>
                <a:srgbClr val="4FA2DB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89240"/>
            <a:ext cx="25566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500166" y="1857364"/>
            <a:ext cx="764383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1" i="0" u="none" strike="noStrike" kern="1200" cap="small" spc="0" normalizeH="0" baseline="0" noProof="0" dirty="0">
              <a:ln>
                <a:noFill/>
              </a:ln>
              <a:solidFill>
                <a:srgbClr val="4FA2DB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14316" y="1071546"/>
            <a:ext cx="8429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A megye 358 településének lakónépessége 2012. elején </a:t>
            </a:r>
            <a:r>
              <a:rPr lang="hu-HU" sz="1600" b="1" dirty="0" smtClean="0">
                <a:latin typeface="Bookman Old Style" pitchFamily="18" charset="0"/>
              </a:rPr>
              <a:t>686 266 fő </a:t>
            </a:r>
            <a:r>
              <a:rPr lang="hu-HU" sz="1600" dirty="0" smtClean="0">
                <a:latin typeface="Bookman Old Style" pitchFamily="18" charset="0"/>
              </a:rPr>
              <a:t>– ez </a:t>
            </a:r>
            <a:r>
              <a:rPr lang="hu-HU" sz="1600" b="1" dirty="0" smtClean="0">
                <a:latin typeface="Bookman Old Style" pitchFamily="18" charset="0"/>
              </a:rPr>
              <a:t>7,8%-os csökkenést </a:t>
            </a:r>
            <a:r>
              <a:rPr lang="hu-HU" sz="1600" dirty="0" smtClean="0">
                <a:latin typeface="Bookman Old Style" pitchFamily="18" charset="0"/>
              </a:rPr>
              <a:t>jelent az ezredfordulóhoz képest (messze meghaladja az országos átlagos csökkenés mértékét, amely ez idő alatt </a:t>
            </a:r>
            <a:r>
              <a:rPr lang="hu-HU" sz="1600" b="1" dirty="0" smtClean="0">
                <a:latin typeface="Bookman Old Style" pitchFamily="18" charset="0"/>
              </a:rPr>
              <a:t>2,5%-os </a:t>
            </a:r>
            <a:r>
              <a:rPr lang="hu-HU" sz="1600" dirty="0" smtClean="0">
                <a:latin typeface="Bookman Old Style" pitchFamily="18" charset="0"/>
              </a:rPr>
              <a:t>volt). </a:t>
            </a:r>
            <a:endParaRPr lang="hu-HU" sz="1200" b="1" cap="small" dirty="0" smtClean="0">
              <a:latin typeface="Bookman Old Style" pitchFamily="18" charset="0"/>
            </a:endParaRPr>
          </a:p>
          <a:p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4D4D4D"/>
                </a:solidFill>
                <a:latin typeface="Bookman Old Style" pitchFamily="18" charset="0"/>
              </a:rPr>
              <a:t> Korfa: </a:t>
            </a:r>
          </a:p>
          <a:p>
            <a:pPr lvl="1"/>
            <a:r>
              <a:rPr lang="hu-HU" dirty="0" smtClean="0">
                <a:latin typeface="Bookman Old Style" pitchFamily="18" charset="0"/>
              </a:rPr>
              <a:t>0-14 évesek aránya </a:t>
            </a:r>
            <a:r>
              <a:rPr lang="hu-HU" b="1" dirty="0" smtClean="0">
                <a:latin typeface="Bookman Old Style" pitchFamily="18" charset="0"/>
              </a:rPr>
              <a:t>16%</a:t>
            </a:r>
          </a:p>
          <a:p>
            <a:pPr lvl="1"/>
            <a:r>
              <a:rPr lang="hu-HU" dirty="0" smtClean="0">
                <a:latin typeface="Bookman Old Style" pitchFamily="18" charset="0"/>
              </a:rPr>
              <a:t>60 éves vagy idősebbek </a:t>
            </a:r>
          </a:p>
          <a:p>
            <a:pPr lvl="1"/>
            <a:r>
              <a:rPr lang="hu-HU" dirty="0" smtClean="0">
                <a:latin typeface="Bookman Old Style" pitchFamily="18" charset="0"/>
              </a:rPr>
              <a:t>aránya </a:t>
            </a:r>
            <a:r>
              <a:rPr lang="hu-HU" b="1" dirty="0" smtClean="0">
                <a:latin typeface="Bookman Old Style" pitchFamily="18" charset="0"/>
              </a:rPr>
              <a:t>23%-os</a:t>
            </a:r>
          </a:p>
          <a:p>
            <a:pPr lvl="1"/>
            <a:endParaRPr lang="hu-HU" b="1" dirty="0" smtClean="0">
              <a:solidFill>
                <a:srgbClr val="4D4D4D"/>
              </a:solidFill>
              <a:latin typeface="Bookman Old Style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000629" y="2357430"/>
          <a:ext cx="4143372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églalap 9"/>
          <p:cNvSpPr/>
          <p:nvPr/>
        </p:nvSpPr>
        <p:spPr>
          <a:xfrm>
            <a:off x="5357818" y="192880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b="1" cap="small" dirty="0" smtClean="0">
                <a:latin typeface="Bookman Old Style" pitchFamily="18" charset="0"/>
              </a:rPr>
              <a:t>Tényleges szaporodás illetve fogyás a </a:t>
            </a:r>
          </a:p>
          <a:p>
            <a:r>
              <a:rPr lang="hu-HU" sz="1100" b="1" cap="small" dirty="0" smtClean="0">
                <a:latin typeface="Bookman Old Style" pitchFamily="18" charset="0"/>
              </a:rPr>
              <a:t>lakónépességhez képest a megyében</a:t>
            </a:r>
            <a:endParaRPr lang="hu-HU" sz="1100" dirty="0">
              <a:latin typeface="Bookman Old Style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86380" y="4929198"/>
            <a:ext cx="400052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KSH adatok alapj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saj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szerkeszt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4714876" y="185736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/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28596" y="3643314"/>
            <a:ext cx="307183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34" y="3286124"/>
            <a:ext cx="385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megye lakosságának kor és nem szerinti összetétele, 2001 és 2011</a:t>
            </a:r>
            <a:endParaRPr kumimoji="0" lang="hu-HU" sz="1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0034" y="6642556"/>
            <a:ext cx="44291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2011.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 N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psz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3. Ter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leti adatok. 3. 5. Borsod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Aba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 - Zempl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megye, 2013, KSH.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00562" y="1142984"/>
          <a:ext cx="492922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00562" y="571480"/>
            <a:ext cx="464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lakosság iskolai végzettsége éves bontásban a megfelelő korú népesség százalékában, megyei adat</a:t>
            </a:r>
            <a:endParaRPr kumimoji="0" lang="hu-HU" sz="1200" b="1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57752" y="4143380"/>
            <a:ext cx="23574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KSH adatok alapj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saj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szerkeszt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571612"/>
            <a:ext cx="46434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16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megyei lakosság iskolai végzettségi mutatói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jelentős mértékben javultak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az utóbbi években.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Egyre nő a közép- illetve felsőfokú végzettségűek aránya,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és csökken azon népesség aránya, akik az általános iskola 8 osztályát sem végezték el. </a:t>
            </a:r>
            <a:endParaRPr lang="hu-HU" sz="1600" b="1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nők iskolai végzettségi mutatói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az utóbbi években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kedvezőbbek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 férfiakénál.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Településtípusonként is jelentős eltérések tapasztalhatóak: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városokban általában jobbak az iskolázottsági mutatók, mint a kistelepüléseken, a megyeszékhely Miskolc mutatói pedig igen kedvezően alakulnak: a 15 éves és idősebb népesség 38%-a érettségivel, 21%-a pedig diplomával rendelkezik. 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3257894" y="1101406"/>
            <a:ext cx="10774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3000"/>
          </a:blip>
          <a:srcRect/>
          <a:stretch>
            <a:fillRect/>
          </a:stretch>
        </p:blipFill>
        <p:spPr bwMode="auto">
          <a:xfrm>
            <a:off x="-357222" y="0"/>
            <a:ext cx="10858576" cy="79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42852"/>
            <a:ext cx="7098012" cy="5000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sz="4000" b="1" cap="small" dirty="0" smtClean="0">
                <a:solidFill>
                  <a:srgbClr val="4FA2DB"/>
                </a:solidFill>
                <a:latin typeface="Bookman Old Style" pitchFamily="18" charset="0"/>
              </a:rPr>
              <a:t>további adatok…</a:t>
            </a:r>
            <a:endParaRPr lang="hu-HU" sz="4000" b="1" cap="small" dirty="0">
              <a:solidFill>
                <a:srgbClr val="4FA2DB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072206"/>
            <a:ext cx="1428760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643042" y="1857364"/>
            <a:ext cx="764383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1" i="0" u="none" strike="noStrike" kern="1200" cap="small" spc="0" normalizeH="0" baseline="0" noProof="0" dirty="0">
              <a:ln>
                <a:noFill/>
              </a:ln>
              <a:solidFill>
                <a:srgbClr val="4FA2DB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14282" y="785794"/>
            <a:ext cx="35004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A megye összlakosságából </a:t>
            </a:r>
            <a:r>
              <a:rPr lang="hu-HU" sz="1600" b="1" dirty="0" smtClean="0">
                <a:latin typeface="Bookman Old Style" pitchFamily="18" charset="0"/>
              </a:rPr>
              <a:t>a romák 7,9%-ot </a:t>
            </a:r>
            <a:r>
              <a:rPr lang="hu-HU" sz="1600" dirty="0" smtClean="0">
                <a:latin typeface="Bookman Old Style" pitchFamily="18" charset="0"/>
              </a:rPr>
              <a:t>képviselnek. Ezek az adatok azt mutatják, hogy a magukat cigányoknak tekintők aránya </a:t>
            </a:r>
            <a:r>
              <a:rPr lang="hu-HU" sz="1600" b="1" dirty="0" smtClean="0">
                <a:latin typeface="Bookman Old Style" pitchFamily="18" charset="0"/>
              </a:rPr>
              <a:t>25%-kal nőtt 2001-hez képest </a:t>
            </a:r>
            <a:r>
              <a:rPr lang="hu-HU" sz="1600" dirty="0" smtClean="0">
                <a:latin typeface="Bookman Old Style" pitchFamily="18" charset="0"/>
              </a:rPr>
              <a:t>megyei szinten.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37%-uk a </a:t>
            </a:r>
            <a:r>
              <a:rPr lang="hu-HU" sz="1600" b="1" dirty="0" smtClean="0">
                <a:latin typeface="Bookman Old Style" pitchFamily="18" charset="0"/>
              </a:rPr>
              <a:t>14 éves és fiatalabb </a:t>
            </a:r>
            <a:r>
              <a:rPr lang="hu-HU" sz="1600" dirty="0" smtClean="0">
                <a:latin typeface="Bookman Old Style" pitchFamily="18" charset="0"/>
              </a:rPr>
              <a:t>generációhoz tartozik.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A hazai nemzetiségek 3,8%-a a német, 3%-a a szlovák és 2,1%-a a ruszin csoportba tartozik a megyében.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hu-HU" sz="1600" dirty="0" smtClean="0">
              <a:solidFill>
                <a:srgbClr val="4D4D4D"/>
              </a:solidFill>
              <a:latin typeface="Bookman Old Style" pitchFamily="18" charset="0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0" name="Kép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357562"/>
            <a:ext cx="52864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elé nyíl 10"/>
          <p:cNvSpPr/>
          <p:nvPr/>
        </p:nvSpPr>
        <p:spPr>
          <a:xfrm rot="18193360">
            <a:off x="2852424" y="3718343"/>
            <a:ext cx="654815" cy="119574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786314" y="1000108"/>
            <a:ext cx="364333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Bookman Old Style" pitchFamily="18" charset="0"/>
              </a:rPr>
              <a:t>2001-hez képest </a:t>
            </a:r>
            <a:r>
              <a:rPr lang="hu-HU" b="1" dirty="0" smtClean="0">
                <a:latin typeface="Bookman Old Style" pitchFamily="18" charset="0"/>
              </a:rPr>
              <a:t>jelentősen nőtt az összkomfortos lakások </a:t>
            </a:r>
            <a:r>
              <a:rPr lang="hu-HU" dirty="0" smtClean="0">
                <a:latin typeface="Bookman Old Style" pitchFamily="18" charset="0"/>
              </a:rPr>
              <a:t>aránya. </a:t>
            </a:r>
          </a:p>
          <a:p>
            <a:r>
              <a:rPr lang="hu-HU" dirty="0" smtClean="0">
                <a:latin typeface="Bookman Old Style" pitchFamily="18" charset="0"/>
              </a:rPr>
              <a:t>Ugyanakkor a lakosság 3,2%-a komfort nélküli, 0,4%-a pedig szükség- és egyéb lakásban él.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1000100" y="714357"/>
            <a:ext cx="7572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cap="small" dirty="0" smtClean="0">
                <a:solidFill>
                  <a:schemeClr val="bg1"/>
                </a:solidFill>
                <a:latin typeface="+mj-lt"/>
              </a:rPr>
              <a:t>	</a:t>
            </a:r>
            <a:endParaRPr lang="hu-HU" sz="4000" b="1" cap="small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A lakoss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 iskolai v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gzetts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ge 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ves bont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sban a megfelelő kor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pess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 sz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zal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ban, megyei adat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A lakoss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 iskolai v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gzetts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ge 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ves bont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sban a megfelelő kor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pess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 sz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zal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ban, megyei adat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90" y="1500174"/>
            <a:ext cx="74278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000100" y="5143512"/>
            <a:ext cx="6000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00" dirty="0" smtClean="0">
                <a:solidFill>
                  <a:schemeClr val="bg1"/>
                </a:solidFill>
                <a:latin typeface="Bookman Old Style" pitchFamily="18" charset="0"/>
              </a:rPr>
              <a:t>Forrás: Borsod – Abaúj – Zemplén megye „A hátrányos helyzetben élők társadalmi felzárkóztatását, mobilitását elősegítő” stratégiája. Miskolc, 2012.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643042" y="64291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cap="small" dirty="0" smtClean="0">
                <a:solidFill>
                  <a:schemeClr val="bg1"/>
                </a:solidFill>
                <a:latin typeface="Bookman Old Style" pitchFamily="18" charset="0"/>
              </a:rPr>
              <a:t>Csecsemőhalandóság idősoros alakulása, 2001-2010 között</a:t>
            </a:r>
            <a:endParaRPr lang="hu-H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Borsod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Aba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Zempl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megye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nyos helyzetben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lők 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rsadalmi felz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ztat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mobilit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előseg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tő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strat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ja. Miskolc, 2012.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00042"/>
            <a:ext cx="40719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dirty="0" smtClean="0">
                <a:latin typeface="Bookman Old Style" pitchFamily="18" charset="0"/>
              </a:rPr>
              <a:t> </a:t>
            </a:r>
            <a:r>
              <a:rPr lang="hu-HU" sz="1600" dirty="0" smtClean="0">
                <a:latin typeface="Bookman Old Style" pitchFamily="18" charset="0"/>
              </a:rPr>
              <a:t>A megyében </a:t>
            </a:r>
            <a:r>
              <a:rPr lang="hu-HU" sz="1600" b="1" dirty="0" smtClean="0">
                <a:latin typeface="Bookman Old Style" pitchFamily="18" charset="0"/>
              </a:rPr>
              <a:t>a halálozások közel felét a keringési rendszer megbetegedései </a:t>
            </a:r>
            <a:r>
              <a:rPr lang="hu-HU" sz="1600" dirty="0" smtClean="0">
                <a:latin typeface="Bookman Old Style" pitchFamily="18" charset="0"/>
              </a:rPr>
              <a:t>okozzák, egynegyedét a daganatok, 5-10 %-át a légző rendszer és az emésztő rendszer betegségei teszik ki.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Megyeszerte zajlanak </a:t>
            </a:r>
            <a:r>
              <a:rPr lang="hu-HU" sz="1600" b="1" dirty="0" smtClean="0">
                <a:latin typeface="Bookman Old Style" pitchFamily="18" charset="0"/>
              </a:rPr>
              <a:t>komplex egészségfejlesztő programok</a:t>
            </a:r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</a:t>
            </a:r>
            <a:r>
              <a:rPr lang="hu-HU" sz="1600" b="1" dirty="0" smtClean="0">
                <a:latin typeface="Bookman Old Style" pitchFamily="18" charset="0"/>
              </a:rPr>
              <a:t>Folyamatosak a lakossági szűrővizsgálatok is. 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>
                <a:latin typeface="Bookman Old Style" pitchFamily="18" charset="0"/>
              </a:rPr>
              <a:t> Rendszeresek az emlőszűrések, </a:t>
            </a:r>
            <a:r>
              <a:rPr lang="hu-HU" sz="1600" dirty="0" smtClean="0">
                <a:latin typeface="Bookman Old Style" pitchFamily="18" charset="0"/>
              </a:rPr>
              <a:t>különösen az érintett 45-65 éves korosztály körében.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785918" y="4357694"/>
            <a:ext cx="1928826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ookman Old Style" pitchFamily="18" charset="0"/>
              </a:rPr>
              <a:t>Ezeknek a látogatottsága csak 33%-os!</a:t>
            </a:r>
          </a:p>
          <a:p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13" name="Görbe összekötő 12"/>
          <p:cNvCxnSpPr/>
          <p:nvPr/>
        </p:nvCxnSpPr>
        <p:spPr>
          <a:xfrm>
            <a:off x="714348" y="3786190"/>
            <a:ext cx="1000132" cy="71438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214810" y="214290"/>
            <a:ext cx="46434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dirty="0" smtClean="0">
                <a:latin typeface="Bookman Old Style" pitchFamily="18" charset="0"/>
              </a:rPr>
              <a:t> </a:t>
            </a:r>
            <a:r>
              <a:rPr lang="hu-HU" sz="1600" dirty="0" smtClean="0">
                <a:latin typeface="Bookman Old Style" pitchFamily="18" charset="0"/>
              </a:rPr>
              <a:t>Míg 2010-2011-ben </a:t>
            </a:r>
            <a:r>
              <a:rPr lang="hu-HU" sz="1600" b="1" dirty="0" smtClean="0">
                <a:latin typeface="Bookman Old Style" pitchFamily="18" charset="0"/>
              </a:rPr>
              <a:t>a megye gazdasági teljesítménye a gépipar, a számítógép, illetve elektronikai termékeket tekintve bővült,</a:t>
            </a:r>
            <a:r>
              <a:rPr lang="hu-HU" sz="1600" dirty="0" smtClean="0">
                <a:latin typeface="Bookman Old Style" pitchFamily="18" charset="0"/>
              </a:rPr>
              <a:t> 2012-ben ezek a kedvező folyamatok megtorpantak.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 b="1" cap="small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" name="Kép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églalap 16"/>
          <p:cNvSpPr/>
          <p:nvPr/>
        </p:nvSpPr>
        <p:spPr>
          <a:xfrm>
            <a:off x="4286248" y="18573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b="1" cap="small" dirty="0" smtClean="0">
                <a:latin typeface="Bookman Old Style" pitchFamily="18" charset="0"/>
              </a:rPr>
              <a:t>Az egy főre jutó bruttó hazai termék, 2010, GDP</a:t>
            </a:r>
            <a:endParaRPr lang="hu-HU" sz="1200" dirty="0" smtClean="0">
              <a:latin typeface="Bookman Old Style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00562" y="5500702"/>
            <a:ext cx="26431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KSH Statisztikai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nyv, 2011 CD mell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3000"/>
          </a:blip>
          <a:srcRect/>
          <a:stretch>
            <a:fillRect/>
          </a:stretch>
        </p:blipFill>
        <p:spPr bwMode="auto">
          <a:xfrm>
            <a:off x="-357222" y="0"/>
            <a:ext cx="10858576" cy="79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357166"/>
            <a:ext cx="7098012" cy="5000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sz="4000" b="1" cap="small" dirty="0" smtClean="0">
                <a:solidFill>
                  <a:srgbClr val="4FA2DB"/>
                </a:solidFill>
                <a:latin typeface="Bookman Old Style" pitchFamily="18" charset="0"/>
              </a:rPr>
              <a:t>további adatok…</a:t>
            </a:r>
            <a:endParaRPr lang="hu-HU" sz="4000" b="1" cap="small" dirty="0">
              <a:solidFill>
                <a:srgbClr val="4FA2DB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072206"/>
            <a:ext cx="1428760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643042" y="1857364"/>
            <a:ext cx="764383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1" i="0" u="none" strike="noStrike" kern="1200" cap="small" spc="0" normalizeH="0" baseline="0" noProof="0" dirty="0">
              <a:ln>
                <a:noFill/>
              </a:ln>
              <a:solidFill>
                <a:srgbClr val="4FA2DB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44" y="642918"/>
            <a:ext cx="31433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</a:t>
            </a:r>
            <a:r>
              <a:rPr lang="hu-HU" sz="1600" b="1" dirty="0" smtClean="0">
                <a:latin typeface="Bookman Old Style" pitchFamily="18" charset="0"/>
              </a:rPr>
              <a:t>A foglalkoztatási arány az országostól 8%-kal alacsonyabb, </a:t>
            </a:r>
            <a:r>
              <a:rPr lang="hu-HU" sz="1600" dirty="0" smtClean="0">
                <a:latin typeface="Bookman Old Style" pitchFamily="18" charset="0"/>
              </a:rPr>
              <a:t>az EU-27-es átlagtól a megyei 15%-kal marad el. 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>
                <a:latin typeface="Bookman Old Style" pitchFamily="18" charset="0"/>
              </a:rPr>
              <a:t>A munkanélküliségi ráta 16,5%-os </a:t>
            </a:r>
            <a:r>
              <a:rPr lang="hu-HU" sz="1600" dirty="0" smtClean="0">
                <a:latin typeface="Bookman Old Style" pitchFamily="18" charset="0"/>
              </a:rPr>
              <a:t>(az országos 11%). </a:t>
            </a:r>
          </a:p>
          <a:p>
            <a:r>
              <a:rPr lang="hu-HU" sz="1600" b="1" cap="small" dirty="0" smtClean="0"/>
              <a:t/>
            </a:r>
            <a:br>
              <a:rPr lang="hu-HU" sz="1600" b="1" cap="small" dirty="0" smtClean="0"/>
            </a:br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hu-HU" sz="1600" dirty="0" smtClean="0">
              <a:solidFill>
                <a:srgbClr val="4D4D4D"/>
              </a:solidFill>
              <a:latin typeface="Bookman Old Style" pitchFamily="18" charset="0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2" name="Kép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143116"/>
            <a:ext cx="57864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feliratnak 13"/>
          <p:cNvSpPr/>
          <p:nvPr/>
        </p:nvSpPr>
        <p:spPr>
          <a:xfrm>
            <a:off x="6858016" y="1000108"/>
            <a:ext cx="1928826" cy="128588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smtClean="0">
                <a:latin typeface="Bookman Old Style" pitchFamily="18" charset="0"/>
              </a:rPr>
              <a:t>Magas a tartós</a:t>
            </a:r>
          </a:p>
          <a:p>
            <a:r>
              <a:rPr lang="hu-HU" sz="1600" b="1" dirty="0" smtClean="0">
                <a:latin typeface="Bookman Old Style" pitchFamily="18" charset="0"/>
              </a:rPr>
              <a:t>munkanélküliek aránya! </a:t>
            </a:r>
          </a:p>
        </p:txBody>
      </p:sp>
      <p:cxnSp>
        <p:nvCxnSpPr>
          <p:cNvPr id="17" name="Görbe összekötő 16"/>
          <p:cNvCxnSpPr/>
          <p:nvPr/>
        </p:nvCxnSpPr>
        <p:spPr>
          <a:xfrm>
            <a:off x="2786050" y="1928802"/>
            <a:ext cx="3071834" cy="8572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86446" y="5429264"/>
            <a:ext cx="307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Ter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leti Statisztikai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nyv, 2011. KSH, CD mell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85720" y="2571744"/>
            <a:ext cx="2643206" cy="40318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14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A szociális alapszolgáltatások </a:t>
            </a:r>
            <a:r>
              <a:rPr lang="hu-HU" sz="1200" dirty="0" smtClean="0">
                <a:latin typeface="Bookman Old Style" pitchFamily="18" charset="0"/>
              </a:rPr>
              <a:t>közül az étkeztetés, a házi segítségnyújtás, az idősek nappali ellátása, valamint a falu- és tanyagondnoki ellátásban is </a:t>
            </a:r>
            <a:r>
              <a:rPr lang="hu-HU" sz="1200" b="1" dirty="0" smtClean="0">
                <a:latin typeface="Bookman Old Style" pitchFamily="18" charset="0"/>
              </a:rPr>
              <a:t>nőtt az ellátottak száma 2000 óta.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Családsegítés: kétszeresére nőtt </a:t>
            </a:r>
            <a:r>
              <a:rPr lang="hu-HU" sz="1200" dirty="0" smtClean="0">
                <a:latin typeface="Bookman Old Style" pitchFamily="18" charset="0"/>
              </a:rPr>
              <a:t>az ellátott települések száma  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A megyénkben </a:t>
            </a:r>
            <a:r>
              <a:rPr lang="hu-HU" sz="1200" b="1" dirty="0" smtClean="0">
                <a:latin typeface="Bookman Old Style" pitchFamily="18" charset="0"/>
              </a:rPr>
              <a:t>kiugróan magas a szociális segélyben </a:t>
            </a:r>
            <a:r>
              <a:rPr lang="hu-HU" sz="1200" dirty="0" smtClean="0">
                <a:latin typeface="Bookman Old Style" pitchFamily="18" charset="0"/>
              </a:rPr>
              <a:t>részesültek aránya. 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Magas a gyermekjóléti szolgálat hatókörébe került </a:t>
            </a:r>
            <a:r>
              <a:rPr lang="hu-HU" sz="1200" dirty="0" smtClean="0">
                <a:latin typeface="Bookman Old Style" pitchFamily="18" charset="0"/>
              </a:rPr>
              <a:t>gyerekek aránya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Magas a veszélyeztetett és védelembe vett kiskorúak</a:t>
            </a:r>
            <a:r>
              <a:rPr lang="hu-HU" sz="1200" dirty="0" smtClean="0">
                <a:latin typeface="Bookman Old Style" pitchFamily="18" charset="0"/>
              </a:rPr>
              <a:t> aránya.</a:t>
            </a:r>
          </a:p>
          <a:p>
            <a:endParaRPr lang="hu-H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645</Words>
  <Application>Microsoft Office PowerPoint</Application>
  <PresentationFormat>Diavetítés a képernyőre (4:3 oldalarány)</PresentationFormat>
  <Paragraphs>112</Paragraphs>
  <Slides>10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  A Regionális Szociális Mappa bemutatása Borsod –Abaúj – Zemplén megye  Regionálna sociálna mapa  Boršodsko – Abovsko –  Zemplínska župa  HUSK/1101/1.6.1/0131 </vt:lpstr>
      <vt:lpstr>2. dia</vt:lpstr>
      <vt:lpstr>3. dia</vt:lpstr>
      <vt:lpstr>     </vt:lpstr>
      <vt:lpstr>5. dia</vt:lpstr>
      <vt:lpstr>    </vt:lpstr>
      <vt:lpstr>7. dia</vt:lpstr>
      <vt:lpstr>8. dia</vt:lpstr>
      <vt:lpstr> 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 Regionális Szociális Mappa bemutatása Borsod –Abaúj – Zemplén megye  Regionálna sociálna mapa  Boršodsko – Abovsko –  Zemplínska župa  HUSK/1101/1.6.1/0131 </dc:title>
  <dc:creator>Viktor Szabó</dc:creator>
  <cp:lastModifiedBy>Oktató</cp:lastModifiedBy>
  <cp:revision>72</cp:revision>
  <dcterms:created xsi:type="dcterms:W3CDTF">2012-12-09T15:56:52Z</dcterms:created>
  <dcterms:modified xsi:type="dcterms:W3CDTF">2013-09-10T12:02:06Z</dcterms:modified>
</cp:coreProperties>
</file>