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6" r:id="rId2"/>
    <p:sldId id="257" r:id="rId3"/>
    <p:sldId id="258" r:id="rId4"/>
    <p:sldId id="281" r:id="rId5"/>
    <p:sldId id="280" r:id="rId6"/>
    <p:sldId id="279" r:id="rId7"/>
    <p:sldId id="278" r:id="rId8"/>
    <p:sldId id="277" r:id="rId9"/>
    <p:sldId id="276" r:id="rId10"/>
    <p:sldId id="275" r:id="rId11"/>
    <p:sldId id="274" r:id="rId12"/>
    <p:sldId id="273" r:id="rId13"/>
    <p:sldId id="272" r:id="rId14"/>
    <p:sldId id="271" r:id="rId15"/>
    <p:sldId id="270" r:id="rId16"/>
    <p:sldId id="269" r:id="rId17"/>
    <p:sldId id="268" r:id="rId18"/>
    <p:sldId id="285" r:id="rId19"/>
    <p:sldId id="283" r:id="rId20"/>
    <p:sldId id="282" r:id="rId21"/>
    <p:sldId id="286" r:id="rId22"/>
    <p:sldId id="287" r:id="rId23"/>
    <p:sldId id="288" r:id="rId24"/>
    <p:sldId id="289" r:id="rId25"/>
    <p:sldId id="290" r:id="rId26"/>
    <p:sldId id="291" r:id="rId27"/>
    <p:sldId id="292" r:id="rId28"/>
    <p:sldId id="298" r:id="rId29"/>
    <p:sldId id="299" r:id="rId30"/>
    <p:sldId id="293" r:id="rId31"/>
    <p:sldId id="300" r:id="rId32"/>
    <p:sldId id="301" r:id="rId33"/>
    <p:sldId id="294" r:id="rId34"/>
    <p:sldId id="295" r:id="rId35"/>
    <p:sldId id="296" r:id="rId36"/>
    <p:sldId id="297" r:id="rId37"/>
  </p:sldIdLst>
  <p:sldSz cx="9144000" cy="6858000" type="screen4x3"/>
  <p:notesSz cx="6797675" cy="9856788"/>
  <p:defaultTextStyle>
    <a:defPPr>
      <a:defRPr lang="sk-SK"/>
    </a:defPPr>
    <a:lvl1pPr algn="ctr" rtl="0" fontAlgn="base">
      <a:spcBef>
        <a:spcPct val="0"/>
      </a:spcBef>
      <a:spcAft>
        <a:spcPct val="0"/>
      </a:spcAft>
      <a:defRPr kern="1200">
        <a:solidFill>
          <a:schemeClr val="tx1"/>
        </a:solidFill>
        <a:latin typeface="Arial" charset="0"/>
        <a:ea typeface="+mn-ea"/>
        <a:cs typeface="+mn-cs"/>
      </a:defRPr>
    </a:lvl1pPr>
    <a:lvl2pPr marL="457200" algn="ctr" rtl="0" fontAlgn="base">
      <a:spcBef>
        <a:spcPct val="0"/>
      </a:spcBef>
      <a:spcAft>
        <a:spcPct val="0"/>
      </a:spcAft>
      <a:defRPr kern="1200">
        <a:solidFill>
          <a:schemeClr val="tx1"/>
        </a:solidFill>
        <a:latin typeface="Arial" charset="0"/>
        <a:ea typeface="+mn-ea"/>
        <a:cs typeface="+mn-cs"/>
      </a:defRPr>
    </a:lvl2pPr>
    <a:lvl3pPr marL="914400" algn="ctr" rtl="0" fontAlgn="base">
      <a:spcBef>
        <a:spcPct val="0"/>
      </a:spcBef>
      <a:spcAft>
        <a:spcPct val="0"/>
      </a:spcAft>
      <a:defRPr kern="1200">
        <a:solidFill>
          <a:schemeClr val="tx1"/>
        </a:solidFill>
        <a:latin typeface="Arial" charset="0"/>
        <a:ea typeface="+mn-ea"/>
        <a:cs typeface="+mn-cs"/>
      </a:defRPr>
    </a:lvl3pPr>
    <a:lvl4pPr marL="1371600" algn="ctr" rtl="0" fontAlgn="base">
      <a:spcBef>
        <a:spcPct val="0"/>
      </a:spcBef>
      <a:spcAft>
        <a:spcPct val="0"/>
      </a:spcAft>
      <a:defRPr kern="1200">
        <a:solidFill>
          <a:schemeClr val="tx1"/>
        </a:solidFill>
        <a:latin typeface="Arial" charset="0"/>
        <a:ea typeface="+mn-ea"/>
        <a:cs typeface="+mn-cs"/>
      </a:defRPr>
    </a:lvl4pPr>
    <a:lvl5pPr marL="1828800" algn="ct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redný štýl 2 - zvýrazneni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tredný štýl 2 - zvýraznenie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18" d="100"/>
          <a:sy n="118" d="100"/>
        </p:scale>
        <p:origin x="-1434" y="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hlavičky 1"/>
          <p:cNvSpPr>
            <a:spLocks noGrp="1"/>
          </p:cNvSpPr>
          <p:nvPr>
            <p:ph type="hdr" sz="quarter"/>
          </p:nvPr>
        </p:nvSpPr>
        <p:spPr>
          <a:xfrm>
            <a:off x="0" y="0"/>
            <a:ext cx="2946400" cy="492125"/>
          </a:xfrm>
          <a:prstGeom prst="rect">
            <a:avLst/>
          </a:prstGeom>
        </p:spPr>
        <p:txBody>
          <a:bodyPr vert="horz" lIns="91440" tIns="45720" rIns="91440" bIns="45720" rtlCol="0"/>
          <a:lstStyle>
            <a:lvl1pPr algn="l">
              <a:defRPr sz="1200"/>
            </a:lvl1pPr>
          </a:lstStyle>
          <a:p>
            <a:endParaRPr lang="sk-SK"/>
          </a:p>
        </p:txBody>
      </p:sp>
      <p:sp>
        <p:nvSpPr>
          <p:cNvPr id="3" name="Zástupný symbol dátumu 2"/>
          <p:cNvSpPr>
            <a:spLocks noGrp="1"/>
          </p:cNvSpPr>
          <p:nvPr>
            <p:ph type="dt" idx="1"/>
          </p:nvPr>
        </p:nvSpPr>
        <p:spPr>
          <a:xfrm>
            <a:off x="3849688" y="0"/>
            <a:ext cx="2946400" cy="492125"/>
          </a:xfrm>
          <a:prstGeom prst="rect">
            <a:avLst/>
          </a:prstGeom>
        </p:spPr>
        <p:txBody>
          <a:bodyPr vert="horz" lIns="91440" tIns="45720" rIns="91440" bIns="45720" rtlCol="0"/>
          <a:lstStyle>
            <a:lvl1pPr algn="r">
              <a:defRPr sz="1200"/>
            </a:lvl1pPr>
          </a:lstStyle>
          <a:p>
            <a:fld id="{FE73EC1E-9122-4B87-B903-A9F96E99646F}" type="datetimeFigureOut">
              <a:rPr lang="sk-SK" smtClean="0"/>
              <a:t>07.10.2013</a:t>
            </a:fld>
            <a:endParaRPr lang="sk-SK"/>
          </a:p>
        </p:txBody>
      </p:sp>
      <p:sp>
        <p:nvSpPr>
          <p:cNvPr id="4" name="Zástupný symbol obrazu snímky 3"/>
          <p:cNvSpPr>
            <a:spLocks noGrp="1" noRot="1" noChangeAspect="1"/>
          </p:cNvSpPr>
          <p:nvPr>
            <p:ph type="sldImg" idx="2"/>
          </p:nvPr>
        </p:nvSpPr>
        <p:spPr>
          <a:xfrm>
            <a:off x="935038" y="739775"/>
            <a:ext cx="4927600" cy="3695700"/>
          </a:xfrm>
          <a:prstGeom prst="rect">
            <a:avLst/>
          </a:prstGeom>
          <a:noFill/>
          <a:ln w="12700">
            <a:solidFill>
              <a:prstClr val="black"/>
            </a:solidFill>
          </a:ln>
        </p:spPr>
        <p:txBody>
          <a:bodyPr vert="horz" lIns="91440" tIns="45720" rIns="91440" bIns="45720" rtlCol="0" anchor="ctr"/>
          <a:lstStyle/>
          <a:p>
            <a:endParaRPr lang="sk-SK"/>
          </a:p>
        </p:txBody>
      </p:sp>
      <p:sp>
        <p:nvSpPr>
          <p:cNvPr id="5" name="Zástupný symbol poznámok 4"/>
          <p:cNvSpPr>
            <a:spLocks noGrp="1"/>
          </p:cNvSpPr>
          <p:nvPr>
            <p:ph type="body" sz="quarter" idx="3"/>
          </p:nvPr>
        </p:nvSpPr>
        <p:spPr>
          <a:xfrm>
            <a:off x="679450" y="4681538"/>
            <a:ext cx="5438775" cy="4435475"/>
          </a:xfrm>
          <a:prstGeom prst="rect">
            <a:avLst/>
          </a:prstGeom>
        </p:spPr>
        <p:txBody>
          <a:bodyPr vert="horz" lIns="91440" tIns="45720" rIns="91440" bIns="45720" rtlCol="0"/>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6" name="Zástupný symbol päty 5"/>
          <p:cNvSpPr>
            <a:spLocks noGrp="1"/>
          </p:cNvSpPr>
          <p:nvPr>
            <p:ph type="ftr" sz="quarter" idx="4"/>
          </p:nvPr>
        </p:nvSpPr>
        <p:spPr>
          <a:xfrm>
            <a:off x="0" y="9361488"/>
            <a:ext cx="2946400" cy="493712"/>
          </a:xfrm>
          <a:prstGeom prst="rect">
            <a:avLst/>
          </a:prstGeom>
        </p:spPr>
        <p:txBody>
          <a:bodyPr vert="horz" lIns="91440" tIns="45720" rIns="91440" bIns="45720" rtlCol="0" anchor="b"/>
          <a:lstStyle>
            <a:lvl1pPr algn="l">
              <a:defRPr sz="1200"/>
            </a:lvl1pPr>
          </a:lstStyle>
          <a:p>
            <a:endParaRPr lang="sk-SK"/>
          </a:p>
        </p:txBody>
      </p:sp>
      <p:sp>
        <p:nvSpPr>
          <p:cNvPr id="7" name="Zástupný symbol čísla snímky 6"/>
          <p:cNvSpPr>
            <a:spLocks noGrp="1"/>
          </p:cNvSpPr>
          <p:nvPr>
            <p:ph type="sldNum" sz="quarter" idx="5"/>
          </p:nvPr>
        </p:nvSpPr>
        <p:spPr>
          <a:xfrm>
            <a:off x="3849688" y="9361488"/>
            <a:ext cx="2946400" cy="493712"/>
          </a:xfrm>
          <a:prstGeom prst="rect">
            <a:avLst/>
          </a:prstGeom>
        </p:spPr>
        <p:txBody>
          <a:bodyPr vert="horz" lIns="91440" tIns="45720" rIns="91440" bIns="45720" rtlCol="0" anchor="b"/>
          <a:lstStyle>
            <a:lvl1pPr algn="r">
              <a:defRPr sz="1200"/>
            </a:lvl1pPr>
          </a:lstStyle>
          <a:p>
            <a:fld id="{161EB165-2A79-4897-A704-2EDFEF1BA94C}" type="slidenum">
              <a:rPr lang="sk-SK" smtClean="0"/>
              <a:t>‹#›</a:t>
            </a:fld>
            <a:endParaRPr lang="sk-SK"/>
          </a:p>
        </p:txBody>
      </p:sp>
    </p:spTree>
    <p:extLst>
      <p:ext uri="{BB962C8B-B14F-4D97-AF65-F5344CB8AC3E}">
        <p14:creationId xmlns:p14="http://schemas.microsoft.com/office/powerpoint/2010/main" val="14254050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lstStyle/>
          <a:p>
            <a:endParaRPr lang="sk-SK"/>
          </a:p>
        </p:txBody>
      </p:sp>
      <p:sp>
        <p:nvSpPr>
          <p:cNvPr id="4" name="Zástupný symbol čísla snímky 3"/>
          <p:cNvSpPr>
            <a:spLocks noGrp="1"/>
          </p:cNvSpPr>
          <p:nvPr>
            <p:ph type="sldNum" sz="quarter" idx="10"/>
          </p:nvPr>
        </p:nvSpPr>
        <p:spPr/>
        <p:txBody>
          <a:bodyPr/>
          <a:lstStyle/>
          <a:p>
            <a:fld id="{161EB165-2A79-4897-A704-2EDFEF1BA94C}" type="slidenum">
              <a:rPr lang="sk-SK" smtClean="0"/>
              <a:t>1</a:t>
            </a:fld>
            <a:endParaRPr lang="sk-SK"/>
          </a:p>
        </p:txBody>
      </p:sp>
    </p:spTree>
    <p:extLst>
      <p:ext uri="{BB962C8B-B14F-4D97-AF65-F5344CB8AC3E}">
        <p14:creationId xmlns:p14="http://schemas.microsoft.com/office/powerpoint/2010/main" val="3600560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lstStyle/>
          <a:p>
            <a:endParaRPr lang="sk-SK"/>
          </a:p>
        </p:txBody>
      </p:sp>
      <p:sp>
        <p:nvSpPr>
          <p:cNvPr id="4" name="Zástupný symbol čísla snímky 3"/>
          <p:cNvSpPr>
            <a:spLocks noGrp="1"/>
          </p:cNvSpPr>
          <p:nvPr>
            <p:ph type="sldNum" sz="quarter" idx="10"/>
          </p:nvPr>
        </p:nvSpPr>
        <p:spPr/>
        <p:txBody>
          <a:bodyPr/>
          <a:lstStyle/>
          <a:p>
            <a:fld id="{161EB165-2A79-4897-A704-2EDFEF1BA94C}" type="slidenum">
              <a:rPr lang="sk-SK" smtClean="0"/>
              <a:t>2</a:t>
            </a:fld>
            <a:endParaRPr lang="sk-SK"/>
          </a:p>
        </p:txBody>
      </p:sp>
    </p:spTree>
    <p:extLst>
      <p:ext uri="{BB962C8B-B14F-4D97-AF65-F5344CB8AC3E}">
        <p14:creationId xmlns:p14="http://schemas.microsoft.com/office/powerpoint/2010/main" val="18607172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sk-SK"/>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sk-SK"/>
          </a:p>
        </p:txBody>
      </p:sp>
      <p:sp>
        <p:nvSpPr>
          <p:cNvPr id="4" name="Date Placeholder 3"/>
          <p:cNvSpPr>
            <a:spLocks noGrp="1"/>
          </p:cNvSpPr>
          <p:nvPr>
            <p:ph type="dt" sz="half" idx="10"/>
          </p:nvPr>
        </p:nvSpPr>
        <p:spPr/>
        <p:txBody>
          <a:bodyPr/>
          <a:lstStyle>
            <a:lvl1pPr>
              <a:defRPr/>
            </a:lvl1pPr>
          </a:lstStyle>
          <a:p>
            <a:pPr>
              <a:defRPr/>
            </a:pPr>
            <a:fld id="{969D807D-AB55-44CE-87B3-B0209A9733A1}" type="datetime1">
              <a:rPr lang="sk-SK" smtClean="0"/>
              <a:t>07.10.2013</a:t>
            </a:fld>
            <a:endParaRPr lang="sk-SK"/>
          </a:p>
        </p:txBody>
      </p:sp>
      <p:sp>
        <p:nvSpPr>
          <p:cNvPr id="5" name="Footer Placeholder 4"/>
          <p:cNvSpPr>
            <a:spLocks noGrp="1"/>
          </p:cNvSpPr>
          <p:nvPr>
            <p:ph type="ftr" sz="quarter" idx="11"/>
          </p:nvPr>
        </p:nvSpPr>
        <p:spPr/>
        <p:txBody>
          <a:bodyPr/>
          <a:lstStyle>
            <a:lvl1pPr>
              <a:defRPr/>
            </a:lvl1pPr>
          </a:lstStyle>
          <a:p>
            <a:pPr>
              <a:defRPr/>
            </a:pPr>
            <a:endParaRPr lang="sk-SK"/>
          </a:p>
        </p:txBody>
      </p:sp>
      <p:sp>
        <p:nvSpPr>
          <p:cNvPr id="6" name="Slide Number Placeholder 5"/>
          <p:cNvSpPr>
            <a:spLocks noGrp="1"/>
          </p:cNvSpPr>
          <p:nvPr>
            <p:ph type="sldNum" sz="quarter" idx="12"/>
          </p:nvPr>
        </p:nvSpPr>
        <p:spPr/>
        <p:txBody>
          <a:bodyPr/>
          <a:lstStyle>
            <a:lvl1pPr>
              <a:defRPr/>
            </a:lvl1pPr>
          </a:lstStyle>
          <a:p>
            <a:pPr>
              <a:defRPr/>
            </a:pPr>
            <a:fld id="{EECB0882-6C53-492A-9991-D90058BA04B1}" type="slidenum">
              <a:rPr lang="sk-SK"/>
              <a:pPr>
                <a:defRPr/>
              </a:pPr>
              <a:t>‹#›</a:t>
            </a:fld>
            <a:endParaRPr lang="sk-SK"/>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k-SK"/>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k-SK"/>
          </a:p>
        </p:txBody>
      </p:sp>
      <p:sp>
        <p:nvSpPr>
          <p:cNvPr id="4" name="Date Placeholder 3"/>
          <p:cNvSpPr>
            <a:spLocks noGrp="1"/>
          </p:cNvSpPr>
          <p:nvPr>
            <p:ph type="dt" sz="half" idx="10"/>
          </p:nvPr>
        </p:nvSpPr>
        <p:spPr/>
        <p:txBody>
          <a:bodyPr/>
          <a:lstStyle>
            <a:lvl1pPr>
              <a:defRPr/>
            </a:lvl1pPr>
          </a:lstStyle>
          <a:p>
            <a:pPr>
              <a:defRPr/>
            </a:pPr>
            <a:fld id="{F31E1834-CD3B-4F7F-9427-181D8C37E95E}" type="datetime1">
              <a:rPr lang="sk-SK" smtClean="0"/>
              <a:t>07.10.2013</a:t>
            </a:fld>
            <a:endParaRPr lang="sk-SK"/>
          </a:p>
        </p:txBody>
      </p:sp>
      <p:sp>
        <p:nvSpPr>
          <p:cNvPr id="5" name="Footer Placeholder 4"/>
          <p:cNvSpPr>
            <a:spLocks noGrp="1"/>
          </p:cNvSpPr>
          <p:nvPr>
            <p:ph type="ftr" sz="quarter" idx="11"/>
          </p:nvPr>
        </p:nvSpPr>
        <p:spPr/>
        <p:txBody>
          <a:bodyPr/>
          <a:lstStyle>
            <a:lvl1pPr>
              <a:defRPr/>
            </a:lvl1pPr>
          </a:lstStyle>
          <a:p>
            <a:pPr>
              <a:defRPr/>
            </a:pPr>
            <a:endParaRPr lang="sk-SK"/>
          </a:p>
        </p:txBody>
      </p:sp>
      <p:sp>
        <p:nvSpPr>
          <p:cNvPr id="6" name="Slide Number Placeholder 5"/>
          <p:cNvSpPr>
            <a:spLocks noGrp="1"/>
          </p:cNvSpPr>
          <p:nvPr>
            <p:ph type="sldNum" sz="quarter" idx="12"/>
          </p:nvPr>
        </p:nvSpPr>
        <p:spPr/>
        <p:txBody>
          <a:bodyPr/>
          <a:lstStyle>
            <a:lvl1pPr>
              <a:defRPr/>
            </a:lvl1pPr>
          </a:lstStyle>
          <a:p>
            <a:pPr>
              <a:defRPr/>
            </a:pPr>
            <a:fld id="{82C26A46-C06D-4319-8E68-0E61E638A4DA}" type="slidenum">
              <a:rPr lang="sk-SK"/>
              <a:pPr>
                <a:defRPr/>
              </a:pPr>
              <a:t>‹#›</a:t>
            </a:fld>
            <a:endParaRPr lang="sk-SK"/>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sk-SK"/>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k-SK"/>
          </a:p>
        </p:txBody>
      </p:sp>
      <p:sp>
        <p:nvSpPr>
          <p:cNvPr id="4" name="Date Placeholder 3"/>
          <p:cNvSpPr>
            <a:spLocks noGrp="1"/>
          </p:cNvSpPr>
          <p:nvPr>
            <p:ph type="dt" sz="half" idx="10"/>
          </p:nvPr>
        </p:nvSpPr>
        <p:spPr/>
        <p:txBody>
          <a:bodyPr/>
          <a:lstStyle>
            <a:lvl1pPr>
              <a:defRPr/>
            </a:lvl1pPr>
          </a:lstStyle>
          <a:p>
            <a:pPr>
              <a:defRPr/>
            </a:pPr>
            <a:fld id="{97ED8006-DD8B-4ED6-A9C7-8BBFF33DDA5F}" type="datetime1">
              <a:rPr lang="sk-SK" smtClean="0"/>
              <a:t>07.10.2013</a:t>
            </a:fld>
            <a:endParaRPr lang="sk-SK"/>
          </a:p>
        </p:txBody>
      </p:sp>
      <p:sp>
        <p:nvSpPr>
          <p:cNvPr id="5" name="Footer Placeholder 4"/>
          <p:cNvSpPr>
            <a:spLocks noGrp="1"/>
          </p:cNvSpPr>
          <p:nvPr>
            <p:ph type="ftr" sz="quarter" idx="11"/>
          </p:nvPr>
        </p:nvSpPr>
        <p:spPr/>
        <p:txBody>
          <a:bodyPr/>
          <a:lstStyle>
            <a:lvl1pPr>
              <a:defRPr/>
            </a:lvl1pPr>
          </a:lstStyle>
          <a:p>
            <a:pPr>
              <a:defRPr/>
            </a:pPr>
            <a:endParaRPr lang="sk-SK"/>
          </a:p>
        </p:txBody>
      </p:sp>
      <p:sp>
        <p:nvSpPr>
          <p:cNvPr id="6" name="Slide Number Placeholder 5"/>
          <p:cNvSpPr>
            <a:spLocks noGrp="1"/>
          </p:cNvSpPr>
          <p:nvPr>
            <p:ph type="sldNum" sz="quarter" idx="12"/>
          </p:nvPr>
        </p:nvSpPr>
        <p:spPr/>
        <p:txBody>
          <a:bodyPr/>
          <a:lstStyle>
            <a:lvl1pPr>
              <a:defRPr/>
            </a:lvl1pPr>
          </a:lstStyle>
          <a:p>
            <a:pPr>
              <a:defRPr/>
            </a:pPr>
            <a:fld id="{40E6D762-8D72-44B5-9038-7479D32B2957}" type="slidenum">
              <a:rPr lang="sk-SK"/>
              <a:pPr>
                <a:defRPr/>
              </a:pPr>
              <a:t>‹#›</a:t>
            </a:fld>
            <a:endParaRPr lang="sk-SK"/>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k-SK"/>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k-SK"/>
          </a:p>
        </p:txBody>
      </p:sp>
      <p:sp>
        <p:nvSpPr>
          <p:cNvPr id="4" name="Date Placeholder 3"/>
          <p:cNvSpPr>
            <a:spLocks noGrp="1"/>
          </p:cNvSpPr>
          <p:nvPr>
            <p:ph type="dt" sz="half" idx="10"/>
          </p:nvPr>
        </p:nvSpPr>
        <p:spPr/>
        <p:txBody>
          <a:bodyPr/>
          <a:lstStyle>
            <a:lvl1pPr>
              <a:defRPr/>
            </a:lvl1pPr>
          </a:lstStyle>
          <a:p>
            <a:pPr>
              <a:defRPr/>
            </a:pPr>
            <a:fld id="{CC8D5B58-867A-4A73-AD41-BD8998541865}" type="datetime1">
              <a:rPr lang="sk-SK" smtClean="0"/>
              <a:t>07.10.2013</a:t>
            </a:fld>
            <a:endParaRPr lang="sk-SK"/>
          </a:p>
        </p:txBody>
      </p:sp>
      <p:sp>
        <p:nvSpPr>
          <p:cNvPr id="5" name="Footer Placeholder 4"/>
          <p:cNvSpPr>
            <a:spLocks noGrp="1"/>
          </p:cNvSpPr>
          <p:nvPr>
            <p:ph type="ftr" sz="quarter" idx="11"/>
          </p:nvPr>
        </p:nvSpPr>
        <p:spPr/>
        <p:txBody>
          <a:bodyPr/>
          <a:lstStyle>
            <a:lvl1pPr>
              <a:defRPr/>
            </a:lvl1pPr>
          </a:lstStyle>
          <a:p>
            <a:pPr>
              <a:defRPr/>
            </a:pPr>
            <a:endParaRPr lang="sk-SK"/>
          </a:p>
        </p:txBody>
      </p:sp>
      <p:sp>
        <p:nvSpPr>
          <p:cNvPr id="6" name="Slide Number Placeholder 5"/>
          <p:cNvSpPr>
            <a:spLocks noGrp="1"/>
          </p:cNvSpPr>
          <p:nvPr>
            <p:ph type="sldNum" sz="quarter" idx="12"/>
          </p:nvPr>
        </p:nvSpPr>
        <p:spPr/>
        <p:txBody>
          <a:bodyPr/>
          <a:lstStyle>
            <a:lvl1pPr>
              <a:defRPr/>
            </a:lvl1pPr>
          </a:lstStyle>
          <a:p>
            <a:pPr>
              <a:defRPr/>
            </a:pPr>
            <a:fld id="{727AC809-5B1A-4C27-B31C-E847B6A5BF5E}" type="slidenum">
              <a:rPr lang="sk-SK"/>
              <a:pPr>
                <a:defRPr/>
              </a:pPr>
              <a:t>‹#›</a:t>
            </a:fld>
            <a:endParaRPr lang="sk-SK"/>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sk-SK"/>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38734AC-095B-4FCA-8424-F062A4712765}" type="datetime1">
              <a:rPr lang="sk-SK" smtClean="0"/>
              <a:t>07.10.2013</a:t>
            </a:fld>
            <a:endParaRPr lang="sk-SK"/>
          </a:p>
        </p:txBody>
      </p:sp>
      <p:sp>
        <p:nvSpPr>
          <p:cNvPr id="5" name="Footer Placeholder 4"/>
          <p:cNvSpPr>
            <a:spLocks noGrp="1"/>
          </p:cNvSpPr>
          <p:nvPr>
            <p:ph type="ftr" sz="quarter" idx="11"/>
          </p:nvPr>
        </p:nvSpPr>
        <p:spPr/>
        <p:txBody>
          <a:bodyPr/>
          <a:lstStyle>
            <a:lvl1pPr>
              <a:defRPr/>
            </a:lvl1pPr>
          </a:lstStyle>
          <a:p>
            <a:pPr>
              <a:defRPr/>
            </a:pPr>
            <a:endParaRPr lang="sk-SK"/>
          </a:p>
        </p:txBody>
      </p:sp>
      <p:sp>
        <p:nvSpPr>
          <p:cNvPr id="6" name="Slide Number Placeholder 5"/>
          <p:cNvSpPr>
            <a:spLocks noGrp="1"/>
          </p:cNvSpPr>
          <p:nvPr>
            <p:ph type="sldNum" sz="quarter" idx="12"/>
          </p:nvPr>
        </p:nvSpPr>
        <p:spPr/>
        <p:txBody>
          <a:bodyPr/>
          <a:lstStyle>
            <a:lvl1pPr>
              <a:defRPr/>
            </a:lvl1pPr>
          </a:lstStyle>
          <a:p>
            <a:pPr>
              <a:defRPr/>
            </a:pPr>
            <a:fld id="{D387E16B-DEFE-4765-87F8-B1FD36840485}" type="slidenum">
              <a:rPr lang="sk-SK"/>
              <a:pPr>
                <a:defRPr/>
              </a:pPr>
              <a:t>‹#›</a:t>
            </a:fld>
            <a:endParaRPr lang="sk-SK"/>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k-SK"/>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k-SK"/>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k-SK"/>
          </a:p>
        </p:txBody>
      </p:sp>
      <p:sp>
        <p:nvSpPr>
          <p:cNvPr id="5" name="Date Placeholder 3"/>
          <p:cNvSpPr>
            <a:spLocks noGrp="1"/>
          </p:cNvSpPr>
          <p:nvPr>
            <p:ph type="dt" sz="half" idx="10"/>
          </p:nvPr>
        </p:nvSpPr>
        <p:spPr/>
        <p:txBody>
          <a:bodyPr/>
          <a:lstStyle>
            <a:lvl1pPr>
              <a:defRPr/>
            </a:lvl1pPr>
          </a:lstStyle>
          <a:p>
            <a:pPr>
              <a:defRPr/>
            </a:pPr>
            <a:fld id="{1AA7E1B5-C7D6-4EB4-80F7-6A7FD1BAAFD5}" type="datetime1">
              <a:rPr lang="sk-SK" smtClean="0"/>
              <a:t>07.10.2013</a:t>
            </a:fld>
            <a:endParaRPr lang="sk-SK"/>
          </a:p>
        </p:txBody>
      </p:sp>
      <p:sp>
        <p:nvSpPr>
          <p:cNvPr id="6" name="Footer Placeholder 4"/>
          <p:cNvSpPr>
            <a:spLocks noGrp="1"/>
          </p:cNvSpPr>
          <p:nvPr>
            <p:ph type="ftr" sz="quarter" idx="11"/>
          </p:nvPr>
        </p:nvSpPr>
        <p:spPr/>
        <p:txBody>
          <a:bodyPr/>
          <a:lstStyle>
            <a:lvl1pPr>
              <a:defRPr/>
            </a:lvl1pPr>
          </a:lstStyle>
          <a:p>
            <a:pPr>
              <a:defRPr/>
            </a:pPr>
            <a:endParaRPr lang="sk-SK"/>
          </a:p>
        </p:txBody>
      </p:sp>
      <p:sp>
        <p:nvSpPr>
          <p:cNvPr id="7" name="Slide Number Placeholder 5"/>
          <p:cNvSpPr>
            <a:spLocks noGrp="1"/>
          </p:cNvSpPr>
          <p:nvPr>
            <p:ph type="sldNum" sz="quarter" idx="12"/>
          </p:nvPr>
        </p:nvSpPr>
        <p:spPr/>
        <p:txBody>
          <a:bodyPr/>
          <a:lstStyle>
            <a:lvl1pPr>
              <a:defRPr/>
            </a:lvl1pPr>
          </a:lstStyle>
          <a:p>
            <a:pPr>
              <a:defRPr/>
            </a:pPr>
            <a:fld id="{6E5AB99A-254A-4743-ADB2-88CCB916785E}" type="slidenum">
              <a:rPr lang="sk-SK"/>
              <a:pPr>
                <a:defRPr/>
              </a:pPr>
              <a:t>‹#›</a:t>
            </a:fld>
            <a:endParaRPr lang="sk-SK"/>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sk-SK"/>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k-SK"/>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k-SK"/>
          </a:p>
        </p:txBody>
      </p:sp>
      <p:sp>
        <p:nvSpPr>
          <p:cNvPr id="7" name="Date Placeholder 3"/>
          <p:cNvSpPr>
            <a:spLocks noGrp="1"/>
          </p:cNvSpPr>
          <p:nvPr>
            <p:ph type="dt" sz="half" idx="10"/>
          </p:nvPr>
        </p:nvSpPr>
        <p:spPr/>
        <p:txBody>
          <a:bodyPr/>
          <a:lstStyle>
            <a:lvl1pPr>
              <a:defRPr/>
            </a:lvl1pPr>
          </a:lstStyle>
          <a:p>
            <a:pPr>
              <a:defRPr/>
            </a:pPr>
            <a:fld id="{90A869FB-BE75-4464-BEE4-E96CDA533F9D}" type="datetime1">
              <a:rPr lang="sk-SK" smtClean="0"/>
              <a:t>07.10.2013</a:t>
            </a:fld>
            <a:endParaRPr lang="sk-SK"/>
          </a:p>
        </p:txBody>
      </p:sp>
      <p:sp>
        <p:nvSpPr>
          <p:cNvPr id="8" name="Footer Placeholder 4"/>
          <p:cNvSpPr>
            <a:spLocks noGrp="1"/>
          </p:cNvSpPr>
          <p:nvPr>
            <p:ph type="ftr" sz="quarter" idx="11"/>
          </p:nvPr>
        </p:nvSpPr>
        <p:spPr/>
        <p:txBody>
          <a:bodyPr/>
          <a:lstStyle>
            <a:lvl1pPr>
              <a:defRPr/>
            </a:lvl1pPr>
          </a:lstStyle>
          <a:p>
            <a:pPr>
              <a:defRPr/>
            </a:pPr>
            <a:endParaRPr lang="sk-SK"/>
          </a:p>
        </p:txBody>
      </p:sp>
      <p:sp>
        <p:nvSpPr>
          <p:cNvPr id="9" name="Slide Number Placeholder 5"/>
          <p:cNvSpPr>
            <a:spLocks noGrp="1"/>
          </p:cNvSpPr>
          <p:nvPr>
            <p:ph type="sldNum" sz="quarter" idx="12"/>
          </p:nvPr>
        </p:nvSpPr>
        <p:spPr/>
        <p:txBody>
          <a:bodyPr/>
          <a:lstStyle>
            <a:lvl1pPr>
              <a:defRPr/>
            </a:lvl1pPr>
          </a:lstStyle>
          <a:p>
            <a:pPr>
              <a:defRPr/>
            </a:pPr>
            <a:fld id="{FCE860B4-2A96-45CC-A45B-8E15E8F5873D}" type="slidenum">
              <a:rPr lang="sk-SK"/>
              <a:pPr>
                <a:defRPr/>
              </a:pPr>
              <a:t>‹#›</a:t>
            </a:fld>
            <a:endParaRPr lang="sk-SK"/>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k-SK"/>
          </a:p>
        </p:txBody>
      </p:sp>
      <p:sp>
        <p:nvSpPr>
          <p:cNvPr id="3" name="Date Placeholder 3"/>
          <p:cNvSpPr>
            <a:spLocks noGrp="1"/>
          </p:cNvSpPr>
          <p:nvPr>
            <p:ph type="dt" sz="half" idx="10"/>
          </p:nvPr>
        </p:nvSpPr>
        <p:spPr/>
        <p:txBody>
          <a:bodyPr/>
          <a:lstStyle>
            <a:lvl1pPr>
              <a:defRPr/>
            </a:lvl1pPr>
          </a:lstStyle>
          <a:p>
            <a:pPr>
              <a:defRPr/>
            </a:pPr>
            <a:fld id="{24DB40B9-F87C-4592-93C4-5F90EE8E9F4A}" type="datetime1">
              <a:rPr lang="sk-SK" smtClean="0"/>
              <a:t>07.10.2013</a:t>
            </a:fld>
            <a:endParaRPr lang="sk-SK"/>
          </a:p>
        </p:txBody>
      </p:sp>
      <p:sp>
        <p:nvSpPr>
          <p:cNvPr id="4" name="Footer Placeholder 4"/>
          <p:cNvSpPr>
            <a:spLocks noGrp="1"/>
          </p:cNvSpPr>
          <p:nvPr>
            <p:ph type="ftr" sz="quarter" idx="11"/>
          </p:nvPr>
        </p:nvSpPr>
        <p:spPr/>
        <p:txBody>
          <a:bodyPr/>
          <a:lstStyle>
            <a:lvl1pPr>
              <a:defRPr/>
            </a:lvl1pPr>
          </a:lstStyle>
          <a:p>
            <a:pPr>
              <a:defRPr/>
            </a:pPr>
            <a:endParaRPr lang="sk-SK"/>
          </a:p>
        </p:txBody>
      </p:sp>
      <p:sp>
        <p:nvSpPr>
          <p:cNvPr id="5" name="Slide Number Placeholder 5"/>
          <p:cNvSpPr>
            <a:spLocks noGrp="1"/>
          </p:cNvSpPr>
          <p:nvPr>
            <p:ph type="sldNum" sz="quarter" idx="12"/>
          </p:nvPr>
        </p:nvSpPr>
        <p:spPr/>
        <p:txBody>
          <a:bodyPr/>
          <a:lstStyle>
            <a:lvl1pPr>
              <a:defRPr/>
            </a:lvl1pPr>
          </a:lstStyle>
          <a:p>
            <a:pPr>
              <a:defRPr/>
            </a:pPr>
            <a:fld id="{9CC51EBF-C71C-4C37-B756-3AF962CA1B90}" type="slidenum">
              <a:rPr lang="sk-SK"/>
              <a:pPr>
                <a:defRPr/>
              </a:pPr>
              <a:t>‹#›</a:t>
            </a:fld>
            <a:endParaRPr lang="sk-SK"/>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6FCCAEE-0F40-4D23-8898-46681B5854CB}" type="datetime1">
              <a:rPr lang="sk-SK" smtClean="0"/>
              <a:t>07.10.2013</a:t>
            </a:fld>
            <a:endParaRPr lang="sk-SK"/>
          </a:p>
        </p:txBody>
      </p:sp>
      <p:sp>
        <p:nvSpPr>
          <p:cNvPr id="3" name="Footer Placeholder 4"/>
          <p:cNvSpPr>
            <a:spLocks noGrp="1"/>
          </p:cNvSpPr>
          <p:nvPr>
            <p:ph type="ftr" sz="quarter" idx="11"/>
          </p:nvPr>
        </p:nvSpPr>
        <p:spPr/>
        <p:txBody>
          <a:bodyPr/>
          <a:lstStyle>
            <a:lvl1pPr>
              <a:defRPr/>
            </a:lvl1pPr>
          </a:lstStyle>
          <a:p>
            <a:pPr>
              <a:defRPr/>
            </a:pPr>
            <a:endParaRPr lang="sk-SK"/>
          </a:p>
        </p:txBody>
      </p:sp>
      <p:sp>
        <p:nvSpPr>
          <p:cNvPr id="4" name="Slide Number Placeholder 5"/>
          <p:cNvSpPr>
            <a:spLocks noGrp="1"/>
          </p:cNvSpPr>
          <p:nvPr>
            <p:ph type="sldNum" sz="quarter" idx="12"/>
          </p:nvPr>
        </p:nvSpPr>
        <p:spPr/>
        <p:txBody>
          <a:bodyPr/>
          <a:lstStyle>
            <a:lvl1pPr>
              <a:defRPr/>
            </a:lvl1pPr>
          </a:lstStyle>
          <a:p>
            <a:pPr>
              <a:defRPr/>
            </a:pPr>
            <a:fld id="{77529328-8E10-4D46-8845-D211E2F0042C}" type="slidenum">
              <a:rPr lang="sk-SK"/>
              <a:pPr>
                <a:defRPr/>
              </a:pPr>
              <a:t>‹#›</a:t>
            </a:fld>
            <a:endParaRPr lang="sk-SK"/>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sk-SK"/>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k-SK"/>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7C862D1-F43D-4BF8-B20B-20C9F5CDEBD9}" type="datetime1">
              <a:rPr lang="sk-SK" smtClean="0"/>
              <a:t>07.10.2013</a:t>
            </a:fld>
            <a:endParaRPr lang="sk-SK"/>
          </a:p>
        </p:txBody>
      </p:sp>
      <p:sp>
        <p:nvSpPr>
          <p:cNvPr id="6" name="Footer Placeholder 4"/>
          <p:cNvSpPr>
            <a:spLocks noGrp="1"/>
          </p:cNvSpPr>
          <p:nvPr>
            <p:ph type="ftr" sz="quarter" idx="11"/>
          </p:nvPr>
        </p:nvSpPr>
        <p:spPr/>
        <p:txBody>
          <a:bodyPr/>
          <a:lstStyle>
            <a:lvl1pPr>
              <a:defRPr/>
            </a:lvl1pPr>
          </a:lstStyle>
          <a:p>
            <a:pPr>
              <a:defRPr/>
            </a:pPr>
            <a:endParaRPr lang="sk-SK"/>
          </a:p>
        </p:txBody>
      </p:sp>
      <p:sp>
        <p:nvSpPr>
          <p:cNvPr id="7" name="Slide Number Placeholder 5"/>
          <p:cNvSpPr>
            <a:spLocks noGrp="1"/>
          </p:cNvSpPr>
          <p:nvPr>
            <p:ph type="sldNum" sz="quarter" idx="12"/>
          </p:nvPr>
        </p:nvSpPr>
        <p:spPr/>
        <p:txBody>
          <a:bodyPr/>
          <a:lstStyle>
            <a:lvl1pPr>
              <a:defRPr/>
            </a:lvl1pPr>
          </a:lstStyle>
          <a:p>
            <a:pPr>
              <a:defRPr/>
            </a:pPr>
            <a:fld id="{5C3E9D53-65AF-4343-ABF9-F15731670F9A}" type="slidenum">
              <a:rPr lang="sk-SK"/>
              <a:pPr>
                <a:defRPr/>
              </a:pPr>
              <a:t>‹#›</a:t>
            </a:fld>
            <a:endParaRPr lang="sk-SK"/>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sk-SK"/>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k-SK"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39B42E5-F101-4D51-9A9D-64B9A32098C7}" type="datetime1">
              <a:rPr lang="sk-SK" smtClean="0"/>
              <a:t>07.10.2013</a:t>
            </a:fld>
            <a:endParaRPr lang="sk-SK"/>
          </a:p>
        </p:txBody>
      </p:sp>
      <p:sp>
        <p:nvSpPr>
          <p:cNvPr id="6" name="Footer Placeholder 4"/>
          <p:cNvSpPr>
            <a:spLocks noGrp="1"/>
          </p:cNvSpPr>
          <p:nvPr>
            <p:ph type="ftr" sz="quarter" idx="11"/>
          </p:nvPr>
        </p:nvSpPr>
        <p:spPr/>
        <p:txBody>
          <a:bodyPr/>
          <a:lstStyle>
            <a:lvl1pPr>
              <a:defRPr/>
            </a:lvl1pPr>
          </a:lstStyle>
          <a:p>
            <a:pPr>
              <a:defRPr/>
            </a:pPr>
            <a:endParaRPr lang="sk-SK"/>
          </a:p>
        </p:txBody>
      </p:sp>
      <p:sp>
        <p:nvSpPr>
          <p:cNvPr id="7" name="Slide Number Placeholder 5"/>
          <p:cNvSpPr>
            <a:spLocks noGrp="1"/>
          </p:cNvSpPr>
          <p:nvPr>
            <p:ph type="sldNum" sz="quarter" idx="12"/>
          </p:nvPr>
        </p:nvSpPr>
        <p:spPr/>
        <p:txBody>
          <a:bodyPr/>
          <a:lstStyle>
            <a:lvl1pPr>
              <a:defRPr/>
            </a:lvl1pPr>
          </a:lstStyle>
          <a:p>
            <a:pPr>
              <a:defRPr/>
            </a:pPr>
            <a:fld id="{68820FD3-EC67-45A7-9C31-E9579AD3114B}" type="slidenum">
              <a:rPr lang="sk-SK"/>
              <a:pPr>
                <a:defRPr/>
              </a:pPr>
              <a:t>‹#›</a:t>
            </a:fld>
            <a:endParaRPr lang="sk-SK"/>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sk-SK"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k-SK"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7743DC8F-4475-4CD8-AA0F-333A5E82941E}" type="datetime1">
              <a:rPr lang="sk-SK" smtClean="0"/>
              <a:t>07.10.2013</a:t>
            </a:fld>
            <a:endParaRPr lang="sk-SK"/>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sk-SK"/>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08C2E058-72EE-4A3B-AD33-DCE4ED73AC85}" type="slidenum">
              <a:rPr lang="sk-SK"/>
              <a:pPr>
                <a:defRPr/>
              </a:pPr>
              <a:t>‹#›</a:t>
            </a:fld>
            <a:endParaRPr lang="sk-SK"/>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Picture 5"/>
          <p:cNvPicPr>
            <a:picLocks noChangeAspect="1"/>
          </p:cNvPicPr>
          <p:nvPr/>
        </p:nvPicPr>
        <p:blipFill>
          <a:blip r:embed="rId3"/>
          <a:srcRect/>
          <a:stretch>
            <a:fillRect/>
          </a:stretch>
        </p:blipFill>
        <p:spPr bwMode="auto">
          <a:xfrm>
            <a:off x="-36513" y="0"/>
            <a:ext cx="9180513" cy="6859588"/>
          </a:xfrm>
          <a:prstGeom prst="rect">
            <a:avLst/>
          </a:prstGeom>
          <a:noFill/>
          <a:ln w="9525">
            <a:noFill/>
            <a:miter lim="800000"/>
            <a:headEnd/>
            <a:tailEnd/>
          </a:ln>
        </p:spPr>
      </p:pic>
      <p:sp>
        <p:nvSpPr>
          <p:cNvPr id="4" name="Zástupný symbol čísla snímky 3"/>
          <p:cNvSpPr>
            <a:spLocks noGrp="1"/>
          </p:cNvSpPr>
          <p:nvPr>
            <p:ph type="sldNum" sz="quarter" idx="12"/>
          </p:nvPr>
        </p:nvSpPr>
        <p:spPr/>
        <p:txBody>
          <a:bodyPr/>
          <a:lstStyle/>
          <a:p>
            <a:pPr>
              <a:defRPr/>
            </a:pPr>
            <a:fld id="{77529328-8E10-4D46-8845-D211E2F0042C}" type="slidenum">
              <a:rPr lang="sk-SK" smtClean="0"/>
              <a:pPr>
                <a:defRPr/>
              </a:pPr>
              <a:t>1</a:t>
            </a:fld>
            <a:endParaRPr lang="sk-SK"/>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1"/>
          <p:cNvPicPr>
            <a:picLocks noChangeAspect="1"/>
          </p:cNvPicPr>
          <p:nvPr/>
        </p:nvPicPr>
        <p:blipFill>
          <a:blip r:embed="rId2"/>
          <a:srcRect/>
          <a:stretch>
            <a:fillRect/>
          </a:stretch>
        </p:blipFill>
        <p:spPr bwMode="auto">
          <a:xfrm>
            <a:off x="-6350" y="0"/>
            <a:ext cx="9142413" cy="6858000"/>
          </a:xfrm>
          <a:prstGeom prst="rect">
            <a:avLst/>
          </a:prstGeom>
          <a:noFill/>
          <a:ln w="9525">
            <a:noFill/>
            <a:miter lim="800000"/>
            <a:headEnd/>
            <a:tailEnd/>
          </a:ln>
        </p:spPr>
      </p:pic>
      <p:sp>
        <p:nvSpPr>
          <p:cNvPr id="2" name="Obdĺžnik 1"/>
          <p:cNvSpPr/>
          <p:nvPr/>
        </p:nvSpPr>
        <p:spPr>
          <a:xfrm>
            <a:off x="251520" y="1166843"/>
            <a:ext cx="8424936" cy="4431983"/>
          </a:xfrm>
          <a:prstGeom prst="rect">
            <a:avLst/>
          </a:prstGeom>
        </p:spPr>
        <p:txBody>
          <a:bodyPr wrap="square">
            <a:spAutoFit/>
          </a:bodyPr>
          <a:lstStyle/>
          <a:p>
            <a:r>
              <a:rPr lang="sk-SK" sz="2400" b="1" dirty="0">
                <a:latin typeface="+mj-lt"/>
              </a:rPr>
              <a:t>Biologická  štruktúra obyvateľstva (vek, pohlavie)</a:t>
            </a:r>
          </a:p>
          <a:p>
            <a:endParaRPr lang="sk-SK" dirty="0"/>
          </a:p>
          <a:p>
            <a:pPr marL="342900" indent="-342900" algn="l">
              <a:buFont typeface="Arial" pitchFamily="34" charset="0"/>
              <a:buChar char="•"/>
            </a:pPr>
            <a:r>
              <a:rPr lang="sk-SK" sz="2400" dirty="0" smtClean="0">
                <a:latin typeface="+mj-lt"/>
              </a:rPr>
              <a:t>vo </a:t>
            </a:r>
            <a:r>
              <a:rPr lang="sk-SK" sz="2400" dirty="0">
                <a:latin typeface="+mj-lt"/>
              </a:rPr>
              <a:t>všetkých okresoch </a:t>
            </a:r>
            <a:r>
              <a:rPr lang="sk-SK" sz="2400" dirty="0" smtClean="0">
                <a:latin typeface="+mj-lt"/>
              </a:rPr>
              <a:t> </a:t>
            </a:r>
            <a:r>
              <a:rPr lang="sk-SK" sz="2400" dirty="0">
                <a:latin typeface="+mj-lt"/>
              </a:rPr>
              <a:t>za päť rokov </a:t>
            </a:r>
            <a:r>
              <a:rPr lang="sk-SK" sz="2400" b="1" dirty="0">
                <a:latin typeface="+mj-lt"/>
              </a:rPr>
              <a:t>počet </a:t>
            </a:r>
            <a:r>
              <a:rPr lang="sk-SK" sz="2400" b="1" dirty="0" smtClean="0">
                <a:latin typeface="+mj-lt"/>
              </a:rPr>
              <a:t>obyvateľov</a:t>
            </a:r>
          </a:p>
          <a:p>
            <a:pPr algn="l"/>
            <a:r>
              <a:rPr lang="sk-SK" sz="2400" b="1" dirty="0" smtClean="0">
                <a:latin typeface="+mj-lt"/>
              </a:rPr>
              <a:t>     </a:t>
            </a:r>
            <a:r>
              <a:rPr lang="sk-SK" sz="2400" b="1" dirty="0">
                <a:latin typeface="+mj-lt"/>
              </a:rPr>
              <a:t>v poproduktívnom veku stúpal </a:t>
            </a:r>
            <a:endParaRPr lang="sk-SK" sz="2400" b="1" dirty="0" smtClean="0">
              <a:latin typeface="+mj-lt"/>
            </a:endParaRPr>
          </a:p>
          <a:p>
            <a:pPr marL="342900" indent="-342900" algn="l">
              <a:buFont typeface="Arial" pitchFamily="34" charset="0"/>
              <a:buChar char="•"/>
            </a:pPr>
            <a:r>
              <a:rPr lang="sk-SK" sz="2400" b="1" dirty="0" smtClean="0">
                <a:latin typeface="+mj-lt"/>
              </a:rPr>
              <a:t>pomer </a:t>
            </a:r>
            <a:r>
              <a:rPr lang="sk-SK" sz="2400" b="1" dirty="0">
                <a:latin typeface="+mj-lt"/>
              </a:rPr>
              <a:t>osôb v poproduktívnom veku</a:t>
            </a:r>
            <a:r>
              <a:rPr lang="sk-SK" sz="2400" dirty="0">
                <a:latin typeface="+mj-lt"/>
              </a:rPr>
              <a:t> k celkovému počtu </a:t>
            </a:r>
            <a:r>
              <a:rPr lang="sk-SK" sz="2400" dirty="0" smtClean="0">
                <a:latin typeface="+mj-lt"/>
              </a:rPr>
              <a:t> obyvateľov </a:t>
            </a:r>
            <a:r>
              <a:rPr lang="sk-SK" sz="2400" dirty="0">
                <a:latin typeface="+mj-lt"/>
              </a:rPr>
              <a:t>okresoch v Košickom kraji </a:t>
            </a:r>
            <a:r>
              <a:rPr lang="sk-SK" sz="2400" b="1" dirty="0">
                <a:latin typeface="+mj-lt"/>
              </a:rPr>
              <a:t>je viac ako 10 percent </a:t>
            </a:r>
            <a:r>
              <a:rPr lang="sk-SK" sz="2400" dirty="0">
                <a:latin typeface="+mj-lt"/>
              </a:rPr>
              <a:t>(okrem okresu Košice III, kde je to 6,57</a:t>
            </a:r>
            <a:r>
              <a:rPr lang="sk-SK" sz="2400" dirty="0" smtClean="0">
                <a:latin typeface="+mj-lt"/>
              </a:rPr>
              <a:t>%)</a:t>
            </a:r>
          </a:p>
          <a:p>
            <a:pPr marL="342900" indent="-342900" algn="l">
              <a:buFont typeface="Arial" pitchFamily="34" charset="0"/>
              <a:buChar char="•"/>
            </a:pPr>
            <a:r>
              <a:rPr lang="sk-SK" sz="2400" dirty="0" smtClean="0">
                <a:latin typeface="+mj-lt"/>
              </a:rPr>
              <a:t>najvyšší </a:t>
            </a:r>
            <a:r>
              <a:rPr lang="sk-SK" sz="2400" dirty="0">
                <a:latin typeface="+mj-lt"/>
              </a:rPr>
              <a:t>podiel obyvateľstva v poproduktívnom veku majú okresy: Košice IV (15,4%), Sobrance (14,70%), Košice I (14,05</a:t>
            </a:r>
            <a:r>
              <a:rPr lang="sk-SK" sz="2400" dirty="0" smtClean="0">
                <a:latin typeface="+mj-lt"/>
              </a:rPr>
              <a:t>%)</a:t>
            </a:r>
            <a:endParaRPr lang="sk-SK" sz="2400" dirty="0">
              <a:latin typeface="+mj-lt"/>
            </a:endParaRPr>
          </a:p>
          <a:p>
            <a:pPr algn="l"/>
            <a:endParaRPr lang="sk-SK" sz="2400" dirty="0" smtClean="0">
              <a:latin typeface="+mj-lt"/>
            </a:endParaRPr>
          </a:p>
          <a:p>
            <a:r>
              <a:rPr lang="sk-SK" sz="2400" b="1" dirty="0" smtClean="0">
                <a:latin typeface="+mj-lt"/>
              </a:rPr>
              <a:t>Index </a:t>
            </a:r>
            <a:r>
              <a:rPr lang="sk-SK" sz="2400" b="1" dirty="0">
                <a:latin typeface="+mj-lt"/>
              </a:rPr>
              <a:t>starnutia takisto potvrdzuje starnutie </a:t>
            </a:r>
            <a:r>
              <a:rPr lang="sk-SK" sz="2400" b="1" dirty="0" smtClean="0">
                <a:latin typeface="+mj-lt"/>
              </a:rPr>
              <a:t>obyvateľstva – </a:t>
            </a:r>
            <a:r>
              <a:rPr lang="sk-SK" sz="2400" b="1" dirty="0">
                <a:latin typeface="+mj-lt"/>
              </a:rPr>
              <a:t>vo všetkých okresoch sa index starnutia postupne zvyšuje. </a:t>
            </a:r>
          </a:p>
        </p:txBody>
      </p:sp>
      <p:sp>
        <p:nvSpPr>
          <p:cNvPr id="5" name="Zástupný symbol čísla snímky 4"/>
          <p:cNvSpPr>
            <a:spLocks noGrp="1"/>
          </p:cNvSpPr>
          <p:nvPr>
            <p:ph type="sldNum" sz="quarter" idx="12"/>
          </p:nvPr>
        </p:nvSpPr>
        <p:spPr/>
        <p:txBody>
          <a:bodyPr/>
          <a:lstStyle/>
          <a:p>
            <a:pPr>
              <a:defRPr/>
            </a:pPr>
            <a:fld id="{77529328-8E10-4D46-8845-D211E2F0042C}" type="slidenum">
              <a:rPr lang="sk-SK" smtClean="0"/>
              <a:pPr>
                <a:defRPr/>
              </a:pPr>
              <a:t>10</a:t>
            </a:fld>
            <a:endParaRPr lang="sk-SK"/>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1"/>
          <p:cNvPicPr>
            <a:picLocks noChangeAspect="1"/>
          </p:cNvPicPr>
          <p:nvPr/>
        </p:nvPicPr>
        <p:blipFill>
          <a:blip r:embed="rId2"/>
          <a:srcRect/>
          <a:stretch>
            <a:fillRect/>
          </a:stretch>
        </p:blipFill>
        <p:spPr bwMode="auto">
          <a:xfrm>
            <a:off x="-6350" y="0"/>
            <a:ext cx="9142413" cy="6858000"/>
          </a:xfrm>
          <a:prstGeom prst="rect">
            <a:avLst/>
          </a:prstGeom>
          <a:noFill/>
          <a:ln w="9525">
            <a:noFill/>
            <a:miter lim="800000"/>
            <a:headEnd/>
            <a:tailEnd/>
          </a:ln>
        </p:spPr>
      </p:pic>
      <p:graphicFrame>
        <p:nvGraphicFramePr>
          <p:cNvPr id="2" name="Tabuľka 1"/>
          <p:cNvGraphicFramePr>
            <a:graphicFrameLocks noGrp="1"/>
          </p:cNvGraphicFramePr>
          <p:nvPr>
            <p:extLst>
              <p:ext uri="{D42A27DB-BD31-4B8C-83A1-F6EECF244321}">
                <p14:modId xmlns:p14="http://schemas.microsoft.com/office/powerpoint/2010/main" val="3380853537"/>
              </p:ext>
            </p:extLst>
          </p:nvPr>
        </p:nvGraphicFramePr>
        <p:xfrm>
          <a:off x="846482" y="1124744"/>
          <a:ext cx="7109894" cy="4553635"/>
        </p:xfrm>
        <a:graphic>
          <a:graphicData uri="http://schemas.openxmlformats.org/drawingml/2006/table">
            <a:tbl>
              <a:tblPr firstRow="1" firstCol="1" bandRow="1">
                <a:tableStyleId>{5C22544A-7EE6-4342-B048-85BDC9FD1C3A}</a:tableStyleId>
              </a:tblPr>
              <a:tblGrid>
                <a:gridCol w="1724236"/>
                <a:gridCol w="695802"/>
                <a:gridCol w="677644"/>
                <a:gridCol w="676818"/>
                <a:gridCol w="634724"/>
                <a:gridCol w="594280"/>
                <a:gridCol w="701580"/>
                <a:gridCol w="702405"/>
                <a:gridCol w="702405"/>
              </a:tblGrid>
              <a:tr h="165401">
                <a:tc rowSpan="2">
                  <a:txBody>
                    <a:bodyPr/>
                    <a:lstStyle/>
                    <a:p>
                      <a:pPr algn="just">
                        <a:lnSpc>
                          <a:spcPct val="115000"/>
                        </a:lnSpc>
                        <a:spcAft>
                          <a:spcPts val="120"/>
                        </a:spcAft>
                      </a:pPr>
                      <a:r>
                        <a:rPr lang="sk-SK" sz="1000" dirty="0">
                          <a:effectLst/>
                        </a:rPr>
                        <a:t> </a:t>
                      </a:r>
                      <a:endParaRPr lang="sk-SK" sz="1100" dirty="0">
                        <a:effectLst/>
                        <a:latin typeface="Calibri"/>
                        <a:ea typeface="Times New Roman"/>
                        <a:cs typeface="Times New Roman"/>
                      </a:endParaRPr>
                    </a:p>
                  </a:txBody>
                  <a:tcPr marL="68580" marR="68580" marT="0" marB="0"/>
                </a:tc>
                <a:tc gridSpan="4">
                  <a:txBody>
                    <a:bodyPr/>
                    <a:lstStyle/>
                    <a:p>
                      <a:pPr algn="just">
                        <a:lnSpc>
                          <a:spcPct val="115000"/>
                        </a:lnSpc>
                        <a:spcAft>
                          <a:spcPts val="120"/>
                        </a:spcAft>
                      </a:pPr>
                      <a:r>
                        <a:rPr lang="sk-SK" sz="1200" dirty="0">
                          <a:effectLst/>
                        </a:rPr>
                        <a:t>Index starnutia</a:t>
                      </a:r>
                      <a:endParaRPr lang="sk-SK" sz="1200" dirty="0">
                        <a:effectLst/>
                        <a:latin typeface="Calibri"/>
                        <a:ea typeface="Times New Roman"/>
                        <a:cs typeface="Times New Roman"/>
                      </a:endParaRPr>
                    </a:p>
                  </a:txBody>
                  <a:tcPr marL="68580" marR="68580" marT="0" marB="0"/>
                </a:tc>
                <a:tc hMerge="1">
                  <a:txBody>
                    <a:bodyPr/>
                    <a:lstStyle/>
                    <a:p>
                      <a:endParaRPr lang="sk-SK"/>
                    </a:p>
                  </a:txBody>
                  <a:tcPr/>
                </a:tc>
                <a:tc hMerge="1">
                  <a:txBody>
                    <a:bodyPr/>
                    <a:lstStyle/>
                    <a:p>
                      <a:endParaRPr lang="sk-SK"/>
                    </a:p>
                  </a:txBody>
                  <a:tcPr/>
                </a:tc>
                <a:tc hMerge="1">
                  <a:txBody>
                    <a:bodyPr/>
                    <a:lstStyle/>
                    <a:p>
                      <a:endParaRPr lang="sk-SK"/>
                    </a:p>
                  </a:txBody>
                  <a:tcPr/>
                </a:tc>
                <a:tc gridSpan="4">
                  <a:txBody>
                    <a:bodyPr/>
                    <a:lstStyle/>
                    <a:p>
                      <a:pPr algn="just">
                        <a:lnSpc>
                          <a:spcPct val="115000"/>
                        </a:lnSpc>
                        <a:spcAft>
                          <a:spcPts val="120"/>
                        </a:spcAft>
                      </a:pPr>
                      <a:r>
                        <a:rPr lang="sk-SK" sz="1200" dirty="0">
                          <a:effectLst/>
                        </a:rPr>
                        <a:t>Priemerný vek</a:t>
                      </a:r>
                      <a:endParaRPr lang="sk-SK" sz="1200" dirty="0">
                        <a:effectLst/>
                        <a:latin typeface="Calibri"/>
                        <a:ea typeface="Times New Roman"/>
                        <a:cs typeface="Times New Roman"/>
                      </a:endParaRPr>
                    </a:p>
                  </a:txBody>
                  <a:tcPr marL="68580" marR="68580" marT="0" marB="0"/>
                </a:tc>
                <a:tc hMerge="1">
                  <a:txBody>
                    <a:bodyPr/>
                    <a:lstStyle/>
                    <a:p>
                      <a:endParaRPr lang="sk-SK"/>
                    </a:p>
                  </a:txBody>
                  <a:tcPr/>
                </a:tc>
                <a:tc hMerge="1">
                  <a:txBody>
                    <a:bodyPr/>
                    <a:lstStyle/>
                    <a:p>
                      <a:endParaRPr lang="sk-SK"/>
                    </a:p>
                  </a:txBody>
                  <a:tcPr/>
                </a:tc>
                <a:tc hMerge="1">
                  <a:txBody>
                    <a:bodyPr/>
                    <a:lstStyle/>
                    <a:p>
                      <a:endParaRPr lang="sk-SK"/>
                    </a:p>
                  </a:txBody>
                  <a:tcPr/>
                </a:tc>
              </a:tr>
              <a:tr h="165401">
                <a:tc vMerge="1">
                  <a:txBody>
                    <a:bodyPr/>
                    <a:lstStyle/>
                    <a:p>
                      <a:endParaRPr lang="sk-SK"/>
                    </a:p>
                  </a:txBody>
                  <a:tcPr/>
                </a:tc>
                <a:tc>
                  <a:txBody>
                    <a:bodyPr/>
                    <a:lstStyle/>
                    <a:p>
                      <a:pPr algn="r">
                        <a:lnSpc>
                          <a:spcPct val="115000"/>
                        </a:lnSpc>
                        <a:spcAft>
                          <a:spcPts val="120"/>
                        </a:spcAft>
                      </a:pPr>
                      <a:r>
                        <a:rPr lang="sk-SK" sz="1200" dirty="0">
                          <a:effectLst/>
                        </a:rPr>
                        <a:t>2008</a:t>
                      </a:r>
                      <a:endParaRPr lang="sk-SK" sz="1200" dirty="0">
                        <a:effectLst/>
                        <a:latin typeface="Calibri"/>
                        <a:ea typeface="Times New Roman"/>
                        <a:cs typeface="Times New Roman"/>
                      </a:endParaRPr>
                    </a:p>
                  </a:txBody>
                  <a:tcPr marL="68580" marR="68580" marT="0" marB="0"/>
                </a:tc>
                <a:tc>
                  <a:txBody>
                    <a:bodyPr/>
                    <a:lstStyle/>
                    <a:p>
                      <a:pPr algn="r">
                        <a:lnSpc>
                          <a:spcPct val="115000"/>
                        </a:lnSpc>
                        <a:spcAft>
                          <a:spcPts val="120"/>
                        </a:spcAft>
                      </a:pPr>
                      <a:r>
                        <a:rPr lang="sk-SK" sz="1200">
                          <a:effectLst/>
                        </a:rPr>
                        <a:t>2009</a:t>
                      </a:r>
                      <a:endParaRPr lang="sk-SK" sz="1200">
                        <a:effectLst/>
                        <a:latin typeface="Calibri"/>
                        <a:ea typeface="Times New Roman"/>
                        <a:cs typeface="Times New Roman"/>
                      </a:endParaRPr>
                    </a:p>
                  </a:txBody>
                  <a:tcPr marL="68580" marR="68580" marT="0" marB="0"/>
                </a:tc>
                <a:tc>
                  <a:txBody>
                    <a:bodyPr/>
                    <a:lstStyle/>
                    <a:p>
                      <a:pPr algn="r">
                        <a:lnSpc>
                          <a:spcPct val="115000"/>
                        </a:lnSpc>
                        <a:spcAft>
                          <a:spcPts val="120"/>
                        </a:spcAft>
                      </a:pPr>
                      <a:r>
                        <a:rPr lang="sk-SK" sz="1200">
                          <a:effectLst/>
                        </a:rPr>
                        <a:t>2010</a:t>
                      </a:r>
                      <a:endParaRPr lang="sk-SK" sz="1200">
                        <a:effectLst/>
                        <a:latin typeface="Calibri"/>
                        <a:ea typeface="Times New Roman"/>
                        <a:cs typeface="Times New Roman"/>
                      </a:endParaRPr>
                    </a:p>
                  </a:txBody>
                  <a:tcPr marL="68580" marR="68580" marT="0" marB="0"/>
                </a:tc>
                <a:tc>
                  <a:txBody>
                    <a:bodyPr/>
                    <a:lstStyle/>
                    <a:p>
                      <a:pPr algn="r">
                        <a:lnSpc>
                          <a:spcPct val="115000"/>
                        </a:lnSpc>
                        <a:spcAft>
                          <a:spcPts val="120"/>
                        </a:spcAft>
                      </a:pPr>
                      <a:r>
                        <a:rPr lang="sk-SK" sz="1200">
                          <a:effectLst/>
                        </a:rPr>
                        <a:t>2011</a:t>
                      </a:r>
                      <a:endParaRPr lang="sk-SK" sz="1200">
                        <a:effectLst/>
                        <a:latin typeface="Calibri"/>
                        <a:ea typeface="Times New Roman"/>
                        <a:cs typeface="Times New Roman"/>
                      </a:endParaRPr>
                    </a:p>
                  </a:txBody>
                  <a:tcPr marL="68580" marR="68580" marT="0" marB="0"/>
                </a:tc>
                <a:tc>
                  <a:txBody>
                    <a:bodyPr/>
                    <a:lstStyle/>
                    <a:p>
                      <a:pPr algn="r">
                        <a:lnSpc>
                          <a:spcPct val="115000"/>
                        </a:lnSpc>
                        <a:spcAft>
                          <a:spcPts val="120"/>
                        </a:spcAft>
                      </a:pPr>
                      <a:r>
                        <a:rPr lang="sk-SK" sz="1200">
                          <a:effectLst/>
                        </a:rPr>
                        <a:t>2008</a:t>
                      </a:r>
                      <a:endParaRPr lang="sk-SK" sz="1200">
                        <a:effectLst/>
                        <a:latin typeface="Calibri"/>
                        <a:ea typeface="Times New Roman"/>
                        <a:cs typeface="Times New Roman"/>
                      </a:endParaRPr>
                    </a:p>
                  </a:txBody>
                  <a:tcPr marL="68580" marR="68580" marT="0" marB="0"/>
                </a:tc>
                <a:tc>
                  <a:txBody>
                    <a:bodyPr/>
                    <a:lstStyle/>
                    <a:p>
                      <a:pPr algn="r">
                        <a:lnSpc>
                          <a:spcPct val="115000"/>
                        </a:lnSpc>
                        <a:spcAft>
                          <a:spcPts val="120"/>
                        </a:spcAft>
                      </a:pPr>
                      <a:r>
                        <a:rPr lang="sk-SK" sz="1200">
                          <a:effectLst/>
                        </a:rPr>
                        <a:t>2009</a:t>
                      </a:r>
                      <a:endParaRPr lang="sk-SK" sz="1200">
                        <a:effectLst/>
                        <a:latin typeface="Calibri"/>
                        <a:ea typeface="Times New Roman"/>
                        <a:cs typeface="Times New Roman"/>
                      </a:endParaRPr>
                    </a:p>
                  </a:txBody>
                  <a:tcPr marL="68580" marR="68580" marT="0" marB="0"/>
                </a:tc>
                <a:tc>
                  <a:txBody>
                    <a:bodyPr/>
                    <a:lstStyle/>
                    <a:p>
                      <a:pPr algn="r">
                        <a:lnSpc>
                          <a:spcPct val="115000"/>
                        </a:lnSpc>
                        <a:spcAft>
                          <a:spcPts val="120"/>
                        </a:spcAft>
                      </a:pPr>
                      <a:r>
                        <a:rPr lang="sk-SK" sz="1200">
                          <a:effectLst/>
                        </a:rPr>
                        <a:t>2010</a:t>
                      </a:r>
                      <a:endParaRPr lang="sk-SK" sz="1200">
                        <a:effectLst/>
                        <a:latin typeface="Calibri"/>
                        <a:ea typeface="Times New Roman"/>
                        <a:cs typeface="Times New Roman"/>
                      </a:endParaRPr>
                    </a:p>
                  </a:txBody>
                  <a:tcPr marL="68580" marR="68580" marT="0" marB="0"/>
                </a:tc>
                <a:tc>
                  <a:txBody>
                    <a:bodyPr/>
                    <a:lstStyle/>
                    <a:p>
                      <a:pPr algn="r">
                        <a:lnSpc>
                          <a:spcPct val="115000"/>
                        </a:lnSpc>
                        <a:spcAft>
                          <a:spcPts val="120"/>
                        </a:spcAft>
                      </a:pPr>
                      <a:r>
                        <a:rPr lang="sk-SK" sz="1200">
                          <a:effectLst/>
                        </a:rPr>
                        <a:t>2011</a:t>
                      </a:r>
                      <a:endParaRPr lang="sk-SK" sz="1200">
                        <a:effectLst/>
                        <a:latin typeface="Calibri"/>
                        <a:ea typeface="Times New Roman"/>
                        <a:cs typeface="Times New Roman"/>
                      </a:endParaRPr>
                    </a:p>
                  </a:txBody>
                  <a:tcPr marL="68580" marR="68580" marT="0" marB="0"/>
                </a:tc>
              </a:tr>
              <a:tr h="341115">
                <a:tc>
                  <a:txBody>
                    <a:bodyPr/>
                    <a:lstStyle/>
                    <a:p>
                      <a:pPr algn="just">
                        <a:lnSpc>
                          <a:spcPct val="115000"/>
                        </a:lnSpc>
                        <a:spcAft>
                          <a:spcPts val="120"/>
                        </a:spcAft>
                      </a:pPr>
                      <a:r>
                        <a:rPr lang="sk-SK" sz="1200" dirty="0">
                          <a:effectLst/>
                        </a:rPr>
                        <a:t>Košický kraj</a:t>
                      </a:r>
                      <a:endParaRPr lang="sk-SK" sz="1200" dirty="0">
                        <a:effectLst/>
                        <a:latin typeface="Calibri"/>
                        <a:ea typeface="Times New Roman"/>
                        <a:cs typeface="Times New Roman"/>
                      </a:endParaRPr>
                    </a:p>
                  </a:txBody>
                  <a:tcPr marL="68580" marR="68580" marT="0" marB="0"/>
                </a:tc>
                <a:tc>
                  <a:txBody>
                    <a:bodyPr/>
                    <a:lstStyle/>
                    <a:p>
                      <a:pPr algn="r">
                        <a:lnSpc>
                          <a:spcPct val="115000"/>
                        </a:lnSpc>
                        <a:spcAft>
                          <a:spcPts val="120"/>
                        </a:spcAft>
                      </a:pPr>
                      <a:r>
                        <a:rPr lang="sk-SK" sz="1200" dirty="0">
                          <a:effectLst/>
                        </a:rPr>
                        <a:t>110,33</a:t>
                      </a:r>
                      <a:endParaRPr lang="sk-SK" sz="1200" dirty="0">
                        <a:effectLst/>
                        <a:latin typeface="Calibri"/>
                        <a:ea typeface="Times New Roman"/>
                        <a:cs typeface="Times New Roman"/>
                      </a:endParaRPr>
                    </a:p>
                  </a:txBody>
                  <a:tcPr marL="68580" marR="68580" marT="0" marB="0"/>
                </a:tc>
                <a:tc>
                  <a:txBody>
                    <a:bodyPr/>
                    <a:lstStyle/>
                    <a:p>
                      <a:pPr algn="r">
                        <a:lnSpc>
                          <a:spcPct val="115000"/>
                        </a:lnSpc>
                        <a:spcAft>
                          <a:spcPts val="120"/>
                        </a:spcAft>
                      </a:pPr>
                      <a:r>
                        <a:rPr lang="sk-SK" sz="1200" dirty="0">
                          <a:effectLst/>
                        </a:rPr>
                        <a:t>113,12</a:t>
                      </a:r>
                      <a:endParaRPr lang="sk-SK" sz="1200" dirty="0">
                        <a:effectLst/>
                        <a:latin typeface="Calibri"/>
                        <a:ea typeface="Times New Roman"/>
                        <a:cs typeface="Times New Roman"/>
                      </a:endParaRPr>
                    </a:p>
                  </a:txBody>
                  <a:tcPr marL="68580" marR="68580" marT="0" marB="0"/>
                </a:tc>
                <a:tc>
                  <a:txBody>
                    <a:bodyPr/>
                    <a:lstStyle/>
                    <a:p>
                      <a:pPr algn="r">
                        <a:lnSpc>
                          <a:spcPct val="115000"/>
                        </a:lnSpc>
                        <a:spcAft>
                          <a:spcPts val="120"/>
                        </a:spcAft>
                      </a:pPr>
                      <a:r>
                        <a:rPr lang="sk-SK" sz="1200">
                          <a:effectLst/>
                        </a:rPr>
                        <a:t>115,57</a:t>
                      </a:r>
                      <a:endParaRPr lang="sk-SK" sz="1200">
                        <a:effectLst/>
                        <a:latin typeface="Calibri"/>
                        <a:ea typeface="Times New Roman"/>
                        <a:cs typeface="Times New Roman"/>
                      </a:endParaRPr>
                    </a:p>
                  </a:txBody>
                  <a:tcPr marL="68580" marR="68580" marT="0" marB="0"/>
                </a:tc>
                <a:tc>
                  <a:txBody>
                    <a:bodyPr/>
                    <a:lstStyle/>
                    <a:p>
                      <a:pPr algn="r">
                        <a:lnSpc>
                          <a:spcPct val="115000"/>
                        </a:lnSpc>
                        <a:spcAft>
                          <a:spcPts val="120"/>
                        </a:spcAft>
                      </a:pPr>
                      <a:r>
                        <a:rPr lang="sk-SK" sz="1200">
                          <a:effectLst/>
                        </a:rPr>
                        <a:t>118,50</a:t>
                      </a:r>
                      <a:endParaRPr lang="sk-SK" sz="1200">
                        <a:effectLst/>
                        <a:latin typeface="Calibri"/>
                        <a:ea typeface="Times New Roman"/>
                        <a:cs typeface="Times New Roman"/>
                      </a:endParaRPr>
                    </a:p>
                  </a:txBody>
                  <a:tcPr marL="68580" marR="68580" marT="0" marB="0"/>
                </a:tc>
                <a:tc>
                  <a:txBody>
                    <a:bodyPr/>
                    <a:lstStyle/>
                    <a:p>
                      <a:pPr algn="r">
                        <a:lnSpc>
                          <a:spcPct val="115000"/>
                        </a:lnSpc>
                        <a:spcAft>
                          <a:spcPts val="120"/>
                        </a:spcAft>
                      </a:pPr>
                      <a:r>
                        <a:rPr lang="sk-SK" sz="1200">
                          <a:effectLst/>
                        </a:rPr>
                        <a:t>37,02</a:t>
                      </a:r>
                      <a:endParaRPr lang="sk-SK" sz="1200">
                        <a:effectLst/>
                        <a:latin typeface="Calibri"/>
                        <a:ea typeface="Times New Roman"/>
                        <a:cs typeface="Times New Roman"/>
                      </a:endParaRPr>
                    </a:p>
                  </a:txBody>
                  <a:tcPr marL="68580" marR="68580" marT="0" marB="0"/>
                </a:tc>
                <a:tc>
                  <a:txBody>
                    <a:bodyPr/>
                    <a:lstStyle/>
                    <a:p>
                      <a:pPr algn="r">
                        <a:lnSpc>
                          <a:spcPct val="115000"/>
                        </a:lnSpc>
                        <a:spcAft>
                          <a:spcPts val="120"/>
                        </a:spcAft>
                      </a:pPr>
                      <a:r>
                        <a:rPr lang="sk-SK" sz="1200">
                          <a:effectLst/>
                        </a:rPr>
                        <a:t>37,22</a:t>
                      </a:r>
                      <a:endParaRPr lang="sk-SK" sz="1200">
                        <a:effectLst/>
                        <a:latin typeface="Calibri"/>
                        <a:ea typeface="Times New Roman"/>
                        <a:cs typeface="Times New Roman"/>
                      </a:endParaRPr>
                    </a:p>
                  </a:txBody>
                  <a:tcPr marL="68580" marR="68580" marT="0" marB="0"/>
                </a:tc>
                <a:tc>
                  <a:txBody>
                    <a:bodyPr/>
                    <a:lstStyle/>
                    <a:p>
                      <a:pPr algn="r">
                        <a:lnSpc>
                          <a:spcPct val="115000"/>
                        </a:lnSpc>
                        <a:spcAft>
                          <a:spcPts val="120"/>
                        </a:spcAft>
                      </a:pPr>
                      <a:r>
                        <a:rPr lang="sk-SK" sz="1200">
                          <a:effectLst/>
                        </a:rPr>
                        <a:t>37,42</a:t>
                      </a:r>
                      <a:endParaRPr lang="sk-SK" sz="1200">
                        <a:effectLst/>
                        <a:latin typeface="Calibri"/>
                        <a:ea typeface="Times New Roman"/>
                        <a:cs typeface="Times New Roman"/>
                      </a:endParaRPr>
                    </a:p>
                  </a:txBody>
                  <a:tcPr marL="68580" marR="68580" marT="0" marB="0"/>
                </a:tc>
                <a:tc>
                  <a:txBody>
                    <a:bodyPr/>
                    <a:lstStyle/>
                    <a:p>
                      <a:pPr algn="r">
                        <a:lnSpc>
                          <a:spcPct val="115000"/>
                        </a:lnSpc>
                        <a:spcAft>
                          <a:spcPts val="120"/>
                        </a:spcAft>
                      </a:pPr>
                      <a:r>
                        <a:rPr lang="sk-SK" sz="1200">
                          <a:effectLst/>
                        </a:rPr>
                        <a:t>37,69</a:t>
                      </a:r>
                      <a:endParaRPr lang="sk-SK" sz="1200">
                        <a:effectLst/>
                        <a:latin typeface="Calibri"/>
                        <a:ea typeface="Times New Roman"/>
                        <a:cs typeface="Times New Roman"/>
                      </a:endParaRPr>
                    </a:p>
                  </a:txBody>
                  <a:tcPr marL="68580" marR="68580" marT="0" marB="0"/>
                </a:tc>
              </a:tr>
              <a:tr h="341115">
                <a:tc>
                  <a:txBody>
                    <a:bodyPr/>
                    <a:lstStyle/>
                    <a:p>
                      <a:pPr>
                        <a:lnSpc>
                          <a:spcPct val="115000"/>
                        </a:lnSpc>
                        <a:spcAft>
                          <a:spcPts val="120"/>
                        </a:spcAft>
                      </a:pPr>
                      <a:r>
                        <a:rPr lang="sk-SK" sz="1000" dirty="0">
                          <a:effectLst/>
                        </a:rPr>
                        <a:t>Okres Spišská Nová Ves</a:t>
                      </a:r>
                      <a:endParaRPr lang="sk-SK" sz="1100" dirty="0">
                        <a:effectLst/>
                        <a:latin typeface="Calibri"/>
                        <a:ea typeface="Times New Roman"/>
                        <a:cs typeface="Times New Roman"/>
                      </a:endParaRPr>
                    </a:p>
                  </a:txBody>
                  <a:tcPr marL="68580" marR="68580" marT="0" marB="0"/>
                </a:tc>
                <a:tc>
                  <a:txBody>
                    <a:bodyPr/>
                    <a:lstStyle/>
                    <a:p>
                      <a:pPr algn="r">
                        <a:lnSpc>
                          <a:spcPct val="115000"/>
                        </a:lnSpc>
                        <a:spcAft>
                          <a:spcPts val="120"/>
                        </a:spcAft>
                      </a:pPr>
                      <a:r>
                        <a:rPr lang="sk-SK" sz="1200" b="1" dirty="0">
                          <a:solidFill>
                            <a:srgbClr val="00B050"/>
                          </a:solidFill>
                          <a:effectLst/>
                        </a:rPr>
                        <a:t>81,24</a:t>
                      </a:r>
                      <a:endParaRPr lang="sk-SK" sz="1200" b="1" dirty="0">
                        <a:solidFill>
                          <a:srgbClr val="00B050"/>
                        </a:solidFill>
                        <a:effectLst/>
                        <a:latin typeface="Calibri"/>
                        <a:ea typeface="Times New Roman"/>
                        <a:cs typeface="Times New Roman"/>
                      </a:endParaRPr>
                    </a:p>
                  </a:txBody>
                  <a:tcPr marL="68580" marR="68580" marT="0" marB="0"/>
                </a:tc>
                <a:tc>
                  <a:txBody>
                    <a:bodyPr/>
                    <a:lstStyle/>
                    <a:p>
                      <a:pPr algn="r">
                        <a:lnSpc>
                          <a:spcPct val="115000"/>
                        </a:lnSpc>
                        <a:spcAft>
                          <a:spcPts val="120"/>
                        </a:spcAft>
                      </a:pPr>
                      <a:r>
                        <a:rPr lang="sk-SK" sz="1200" b="1" dirty="0">
                          <a:solidFill>
                            <a:srgbClr val="00B050"/>
                          </a:solidFill>
                          <a:effectLst/>
                        </a:rPr>
                        <a:t>83,48</a:t>
                      </a:r>
                      <a:endParaRPr lang="sk-SK" sz="1200" b="1" dirty="0">
                        <a:solidFill>
                          <a:srgbClr val="00B050"/>
                        </a:solidFill>
                        <a:effectLst/>
                        <a:latin typeface="Calibri"/>
                        <a:ea typeface="Times New Roman"/>
                        <a:cs typeface="Times New Roman"/>
                      </a:endParaRPr>
                    </a:p>
                  </a:txBody>
                  <a:tcPr marL="68580" marR="68580" marT="0" marB="0"/>
                </a:tc>
                <a:tc>
                  <a:txBody>
                    <a:bodyPr/>
                    <a:lstStyle/>
                    <a:p>
                      <a:pPr algn="r">
                        <a:lnSpc>
                          <a:spcPct val="115000"/>
                        </a:lnSpc>
                        <a:spcAft>
                          <a:spcPts val="120"/>
                        </a:spcAft>
                      </a:pPr>
                      <a:r>
                        <a:rPr lang="sk-SK" sz="1200" b="1" dirty="0">
                          <a:solidFill>
                            <a:srgbClr val="00B050"/>
                          </a:solidFill>
                          <a:effectLst/>
                        </a:rPr>
                        <a:t>85,61</a:t>
                      </a:r>
                      <a:endParaRPr lang="sk-SK" sz="1200" b="1" dirty="0">
                        <a:solidFill>
                          <a:srgbClr val="00B050"/>
                        </a:solidFill>
                        <a:effectLst/>
                        <a:latin typeface="Calibri"/>
                        <a:ea typeface="Times New Roman"/>
                        <a:cs typeface="Times New Roman"/>
                      </a:endParaRPr>
                    </a:p>
                  </a:txBody>
                  <a:tcPr marL="68580" marR="68580" marT="0" marB="0"/>
                </a:tc>
                <a:tc>
                  <a:txBody>
                    <a:bodyPr/>
                    <a:lstStyle/>
                    <a:p>
                      <a:pPr algn="r">
                        <a:lnSpc>
                          <a:spcPct val="115000"/>
                        </a:lnSpc>
                        <a:spcAft>
                          <a:spcPts val="120"/>
                        </a:spcAft>
                      </a:pPr>
                      <a:r>
                        <a:rPr lang="sk-SK" sz="1200" b="1" dirty="0">
                          <a:solidFill>
                            <a:srgbClr val="00B050"/>
                          </a:solidFill>
                          <a:effectLst/>
                        </a:rPr>
                        <a:t>88,40</a:t>
                      </a:r>
                      <a:endParaRPr lang="sk-SK" sz="1200" b="1" dirty="0">
                        <a:solidFill>
                          <a:srgbClr val="00B050"/>
                        </a:solidFill>
                        <a:effectLst/>
                        <a:latin typeface="Calibri"/>
                        <a:ea typeface="Times New Roman"/>
                        <a:cs typeface="Times New Roman"/>
                      </a:endParaRPr>
                    </a:p>
                  </a:txBody>
                  <a:tcPr marL="68580" marR="68580" marT="0" marB="0"/>
                </a:tc>
                <a:tc>
                  <a:txBody>
                    <a:bodyPr/>
                    <a:lstStyle/>
                    <a:p>
                      <a:pPr algn="r">
                        <a:lnSpc>
                          <a:spcPct val="115000"/>
                        </a:lnSpc>
                        <a:spcAft>
                          <a:spcPts val="120"/>
                        </a:spcAft>
                      </a:pPr>
                      <a:r>
                        <a:rPr lang="sk-SK" sz="1200" b="1" dirty="0">
                          <a:solidFill>
                            <a:srgbClr val="00B050"/>
                          </a:solidFill>
                          <a:effectLst/>
                        </a:rPr>
                        <a:t>34,88</a:t>
                      </a:r>
                      <a:endParaRPr lang="sk-SK" sz="1200" b="1" dirty="0">
                        <a:solidFill>
                          <a:srgbClr val="00B050"/>
                        </a:solidFill>
                        <a:effectLst/>
                        <a:latin typeface="Calibri"/>
                        <a:ea typeface="Times New Roman"/>
                        <a:cs typeface="Times New Roman"/>
                      </a:endParaRPr>
                    </a:p>
                  </a:txBody>
                  <a:tcPr marL="68580" marR="68580" marT="0" marB="0"/>
                </a:tc>
                <a:tc>
                  <a:txBody>
                    <a:bodyPr/>
                    <a:lstStyle/>
                    <a:p>
                      <a:pPr algn="r">
                        <a:lnSpc>
                          <a:spcPct val="115000"/>
                        </a:lnSpc>
                        <a:spcAft>
                          <a:spcPts val="120"/>
                        </a:spcAft>
                      </a:pPr>
                      <a:r>
                        <a:rPr lang="sk-SK" sz="1200" b="1" dirty="0">
                          <a:solidFill>
                            <a:srgbClr val="00B050"/>
                          </a:solidFill>
                          <a:effectLst/>
                        </a:rPr>
                        <a:t>35,06</a:t>
                      </a:r>
                      <a:endParaRPr lang="sk-SK" sz="1200" b="1" dirty="0">
                        <a:solidFill>
                          <a:srgbClr val="00B050"/>
                        </a:solidFill>
                        <a:effectLst/>
                        <a:latin typeface="Calibri"/>
                        <a:ea typeface="Times New Roman"/>
                        <a:cs typeface="Times New Roman"/>
                      </a:endParaRPr>
                    </a:p>
                  </a:txBody>
                  <a:tcPr marL="68580" marR="68580" marT="0" marB="0"/>
                </a:tc>
                <a:tc>
                  <a:txBody>
                    <a:bodyPr/>
                    <a:lstStyle/>
                    <a:p>
                      <a:pPr algn="r">
                        <a:lnSpc>
                          <a:spcPct val="115000"/>
                        </a:lnSpc>
                        <a:spcAft>
                          <a:spcPts val="120"/>
                        </a:spcAft>
                      </a:pPr>
                      <a:r>
                        <a:rPr lang="sk-SK" sz="1200" b="1" dirty="0">
                          <a:solidFill>
                            <a:srgbClr val="00B050"/>
                          </a:solidFill>
                          <a:effectLst/>
                        </a:rPr>
                        <a:t>35,24</a:t>
                      </a:r>
                      <a:endParaRPr lang="sk-SK" sz="1200" b="1" dirty="0">
                        <a:solidFill>
                          <a:srgbClr val="00B050"/>
                        </a:solidFill>
                        <a:effectLst/>
                        <a:latin typeface="Calibri"/>
                        <a:ea typeface="Times New Roman"/>
                        <a:cs typeface="Times New Roman"/>
                      </a:endParaRPr>
                    </a:p>
                  </a:txBody>
                  <a:tcPr marL="68580" marR="68580" marT="0" marB="0"/>
                </a:tc>
                <a:tc>
                  <a:txBody>
                    <a:bodyPr/>
                    <a:lstStyle/>
                    <a:p>
                      <a:pPr algn="r">
                        <a:lnSpc>
                          <a:spcPct val="115000"/>
                        </a:lnSpc>
                        <a:spcAft>
                          <a:spcPts val="120"/>
                        </a:spcAft>
                      </a:pPr>
                      <a:r>
                        <a:rPr lang="sk-SK" sz="1200" b="1" dirty="0">
                          <a:solidFill>
                            <a:srgbClr val="00B050"/>
                          </a:solidFill>
                          <a:effectLst/>
                        </a:rPr>
                        <a:t>35,48</a:t>
                      </a:r>
                      <a:endParaRPr lang="sk-SK" sz="1200" b="1" dirty="0">
                        <a:solidFill>
                          <a:srgbClr val="00B050"/>
                        </a:solidFill>
                        <a:effectLst/>
                        <a:latin typeface="Calibri"/>
                        <a:ea typeface="Times New Roman"/>
                        <a:cs typeface="Times New Roman"/>
                      </a:endParaRPr>
                    </a:p>
                  </a:txBody>
                  <a:tcPr marL="68580" marR="68580" marT="0" marB="0"/>
                </a:tc>
              </a:tr>
              <a:tr h="341115">
                <a:tc>
                  <a:txBody>
                    <a:bodyPr/>
                    <a:lstStyle/>
                    <a:p>
                      <a:pPr algn="just">
                        <a:lnSpc>
                          <a:spcPct val="115000"/>
                        </a:lnSpc>
                        <a:spcAft>
                          <a:spcPts val="120"/>
                        </a:spcAft>
                      </a:pPr>
                      <a:r>
                        <a:rPr lang="sk-SK" sz="1000" dirty="0">
                          <a:effectLst/>
                        </a:rPr>
                        <a:t>Okres Trebišov</a:t>
                      </a:r>
                      <a:endParaRPr lang="sk-SK" sz="1100" dirty="0">
                        <a:effectLst/>
                        <a:latin typeface="Calibri"/>
                        <a:ea typeface="Times New Roman"/>
                        <a:cs typeface="Times New Roman"/>
                      </a:endParaRPr>
                    </a:p>
                  </a:txBody>
                  <a:tcPr marL="68580" marR="68580" marT="0" marB="0"/>
                </a:tc>
                <a:tc>
                  <a:txBody>
                    <a:bodyPr/>
                    <a:lstStyle/>
                    <a:p>
                      <a:pPr algn="r">
                        <a:lnSpc>
                          <a:spcPct val="115000"/>
                        </a:lnSpc>
                        <a:spcAft>
                          <a:spcPts val="120"/>
                        </a:spcAft>
                      </a:pPr>
                      <a:r>
                        <a:rPr lang="sk-SK" sz="1200">
                          <a:effectLst/>
                        </a:rPr>
                        <a:t>104,01</a:t>
                      </a:r>
                      <a:endParaRPr lang="sk-SK" sz="1200">
                        <a:effectLst/>
                        <a:latin typeface="Calibri"/>
                        <a:ea typeface="Times New Roman"/>
                        <a:cs typeface="Times New Roman"/>
                      </a:endParaRPr>
                    </a:p>
                  </a:txBody>
                  <a:tcPr marL="68580" marR="68580" marT="0" marB="0"/>
                </a:tc>
                <a:tc>
                  <a:txBody>
                    <a:bodyPr/>
                    <a:lstStyle/>
                    <a:p>
                      <a:pPr algn="r">
                        <a:lnSpc>
                          <a:spcPct val="115000"/>
                        </a:lnSpc>
                        <a:spcAft>
                          <a:spcPts val="120"/>
                        </a:spcAft>
                      </a:pPr>
                      <a:r>
                        <a:rPr lang="sk-SK" sz="1200">
                          <a:effectLst/>
                        </a:rPr>
                        <a:t>106,68</a:t>
                      </a:r>
                      <a:endParaRPr lang="sk-SK" sz="1200">
                        <a:effectLst/>
                        <a:latin typeface="Calibri"/>
                        <a:ea typeface="Times New Roman"/>
                        <a:cs typeface="Times New Roman"/>
                      </a:endParaRPr>
                    </a:p>
                  </a:txBody>
                  <a:tcPr marL="68580" marR="68580" marT="0" marB="0"/>
                </a:tc>
                <a:tc>
                  <a:txBody>
                    <a:bodyPr/>
                    <a:lstStyle/>
                    <a:p>
                      <a:pPr algn="r">
                        <a:lnSpc>
                          <a:spcPct val="115000"/>
                        </a:lnSpc>
                        <a:spcAft>
                          <a:spcPts val="120"/>
                        </a:spcAft>
                      </a:pPr>
                      <a:r>
                        <a:rPr lang="sk-SK" sz="1200">
                          <a:effectLst/>
                        </a:rPr>
                        <a:t>108,53</a:t>
                      </a:r>
                      <a:endParaRPr lang="sk-SK" sz="1200">
                        <a:effectLst/>
                        <a:latin typeface="Calibri"/>
                        <a:ea typeface="Times New Roman"/>
                        <a:cs typeface="Times New Roman"/>
                      </a:endParaRPr>
                    </a:p>
                  </a:txBody>
                  <a:tcPr marL="68580" marR="68580" marT="0" marB="0"/>
                </a:tc>
                <a:tc>
                  <a:txBody>
                    <a:bodyPr/>
                    <a:lstStyle/>
                    <a:p>
                      <a:pPr algn="r">
                        <a:lnSpc>
                          <a:spcPct val="115000"/>
                        </a:lnSpc>
                        <a:spcAft>
                          <a:spcPts val="120"/>
                        </a:spcAft>
                      </a:pPr>
                      <a:r>
                        <a:rPr lang="sk-SK" sz="1200" dirty="0">
                          <a:effectLst/>
                        </a:rPr>
                        <a:t>110,00</a:t>
                      </a:r>
                      <a:endParaRPr lang="sk-SK" sz="1200" dirty="0">
                        <a:effectLst/>
                        <a:latin typeface="Calibri"/>
                        <a:ea typeface="Times New Roman"/>
                        <a:cs typeface="Times New Roman"/>
                      </a:endParaRPr>
                    </a:p>
                  </a:txBody>
                  <a:tcPr marL="68580" marR="68580" marT="0" marB="0"/>
                </a:tc>
                <a:tc>
                  <a:txBody>
                    <a:bodyPr/>
                    <a:lstStyle/>
                    <a:p>
                      <a:pPr algn="r">
                        <a:lnSpc>
                          <a:spcPct val="115000"/>
                        </a:lnSpc>
                        <a:spcAft>
                          <a:spcPts val="120"/>
                        </a:spcAft>
                      </a:pPr>
                      <a:r>
                        <a:rPr lang="sk-SK" sz="1200" dirty="0">
                          <a:effectLst/>
                        </a:rPr>
                        <a:t>36,77</a:t>
                      </a:r>
                      <a:endParaRPr lang="sk-SK" sz="1200" dirty="0">
                        <a:effectLst/>
                        <a:latin typeface="Calibri"/>
                        <a:ea typeface="Times New Roman"/>
                        <a:cs typeface="Times New Roman"/>
                      </a:endParaRPr>
                    </a:p>
                  </a:txBody>
                  <a:tcPr marL="68580" marR="68580" marT="0" marB="0"/>
                </a:tc>
                <a:tc>
                  <a:txBody>
                    <a:bodyPr/>
                    <a:lstStyle/>
                    <a:p>
                      <a:pPr algn="r">
                        <a:lnSpc>
                          <a:spcPct val="115000"/>
                        </a:lnSpc>
                        <a:spcAft>
                          <a:spcPts val="120"/>
                        </a:spcAft>
                      </a:pPr>
                      <a:r>
                        <a:rPr lang="sk-SK" sz="1200" dirty="0">
                          <a:effectLst/>
                        </a:rPr>
                        <a:t>36,99</a:t>
                      </a:r>
                      <a:endParaRPr lang="sk-SK" sz="1200" dirty="0">
                        <a:effectLst/>
                        <a:latin typeface="Calibri"/>
                        <a:ea typeface="Times New Roman"/>
                        <a:cs typeface="Times New Roman"/>
                      </a:endParaRPr>
                    </a:p>
                  </a:txBody>
                  <a:tcPr marL="68580" marR="68580" marT="0" marB="0"/>
                </a:tc>
                <a:tc>
                  <a:txBody>
                    <a:bodyPr/>
                    <a:lstStyle/>
                    <a:p>
                      <a:pPr algn="r">
                        <a:lnSpc>
                          <a:spcPct val="115000"/>
                        </a:lnSpc>
                        <a:spcAft>
                          <a:spcPts val="120"/>
                        </a:spcAft>
                      </a:pPr>
                      <a:r>
                        <a:rPr lang="sk-SK" sz="1200" dirty="0">
                          <a:effectLst/>
                        </a:rPr>
                        <a:t>37,17</a:t>
                      </a:r>
                      <a:endParaRPr lang="sk-SK" sz="1200" dirty="0">
                        <a:effectLst/>
                        <a:latin typeface="Calibri"/>
                        <a:ea typeface="Times New Roman"/>
                        <a:cs typeface="Times New Roman"/>
                      </a:endParaRPr>
                    </a:p>
                  </a:txBody>
                  <a:tcPr marL="68580" marR="68580" marT="0" marB="0"/>
                </a:tc>
                <a:tc>
                  <a:txBody>
                    <a:bodyPr/>
                    <a:lstStyle/>
                    <a:p>
                      <a:pPr algn="r">
                        <a:lnSpc>
                          <a:spcPct val="115000"/>
                        </a:lnSpc>
                        <a:spcAft>
                          <a:spcPts val="120"/>
                        </a:spcAft>
                      </a:pPr>
                      <a:r>
                        <a:rPr lang="sk-SK" sz="1200" dirty="0">
                          <a:effectLst/>
                        </a:rPr>
                        <a:t>37,34</a:t>
                      </a:r>
                      <a:endParaRPr lang="sk-SK" sz="1200" dirty="0">
                        <a:effectLst/>
                        <a:latin typeface="Calibri"/>
                        <a:ea typeface="Times New Roman"/>
                        <a:cs typeface="Times New Roman"/>
                      </a:endParaRPr>
                    </a:p>
                  </a:txBody>
                  <a:tcPr marL="68580" marR="68580" marT="0" marB="0"/>
                </a:tc>
              </a:tr>
              <a:tr h="341115">
                <a:tc>
                  <a:txBody>
                    <a:bodyPr/>
                    <a:lstStyle/>
                    <a:p>
                      <a:pPr algn="just">
                        <a:lnSpc>
                          <a:spcPct val="115000"/>
                        </a:lnSpc>
                        <a:spcAft>
                          <a:spcPts val="120"/>
                        </a:spcAft>
                      </a:pPr>
                      <a:r>
                        <a:rPr lang="sk-SK" sz="1000" dirty="0">
                          <a:effectLst/>
                        </a:rPr>
                        <a:t>Okres Gelnica</a:t>
                      </a:r>
                      <a:endParaRPr lang="sk-SK" sz="1100" dirty="0">
                        <a:effectLst/>
                        <a:latin typeface="Calibri"/>
                        <a:ea typeface="Times New Roman"/>
                        <a:cs typeface="Times New Roman"/>
                      </a:endParaRPr>
                    </a:p>
                  </a:txBody>
                  <a:tcPr marL="68580" marR="68580" marT="0" marB="0"/>
                </a:tc>
                <a:tc>
                  <a:txBody>
                    <a:bodyPr/>
                    <a:lstStyle/>
                    <a:p>
                      <a:pPr algn="r">
                        <a:lnSpc>
                          <a:spcPct val="115000"/>
                        </a:lnSpc>
                        <a:spcAft>
                          <a:spcPts val="120"/>
                        </a:spcAft>
                      </a:pPr>
                      <a:r>
                        <a:rPr lang="sk-SK" sz="1200">
                          <a:effectLst/>
                        </a:rPr>
                        <a:t>95,64</a:t>
                      </a:r>
                      <a:endParaRPr lang="sk-SK" sz="1200">
                        <a:effectLst/>
                        <a:latin typeface="Calibri"/>
                        <a:ea typeface="Times New Roman"/>
                        <a:cs typeface="Times New Roman"/>
                      </a:endParaRPr>
                    </a:p>
                  </a:txBody>
                  <a:tcPr marL="68580" marR="68580" marT="0" marB="0"/>
                </a:tc>
                <a:tc>
                  <a:txBody>
                    <a:bodyPr/>
                    <a:lstStyle/>
                    <a:p>
                      <a:pPr algn="r">
                        <a:lnSpc>
                          <a:spcPct val="115000"/>
                        </a:lnSpc>
                        <a:spcAft>
                          <a:spcPts val="120"/>
                        </a:spcAft>
                      </a:pPr>
                      <a:r>
                        <a:rPr lang="sk-SK" sz="1200">
                          <a:effectLst/>
                        </a:rPr>
                        <a:t>97,04</a:t>
                      </a:r>
                      <a:endParaRPr lang="sk-SK" sz="1200">
                        <a:effectLst/>
                        <a:latin typeface="Calibri"/>
                        <a:ea typeface="Times New Roman"/>
                        <a:cs typeface="Times New Roman"/>
                      </a:endParaRPr>
                    </a:p>
                  </a:txBody>
                  <a:tcPr marL="68580" marR="68580" marT="0" marB="0"/>
                </a:tc>
                <a:tc>
                  <a:txBody>
                    <a:bodyPr/>
                    <a:lstStyle/>
                    <a:p>
                      <a:pPr algn="r">
                        <a:lnSpc>
                          <a:spcPct val="115000"/>
                        </a:lnSpc>
                        <a:spcAft>
                          <a:spcPts val="120"/>
                        </a:spcAft>
                      </a:pPr>
                      <a:r>
                        <a:rPr lang="sk-SK" sz="1200">
                          <a:effectLst/>
                        </a:rPr>
                        <a:t>97,57</a:t>
                      </a:r>
                      <a:endParaRPr lang="sk-SK" sz="1200">
                        <a:effectLst/>
                        <a:latin typeface="Calibri"/>
                        <a:ea typeface="Times New Roman"/>
                        <a:cs typeface="Times New Roman"/>
                      </a:endParaRPr>
                    </a:p>
                  </a:txBody>
                  <a:tcPr marL="68580" marR="68580" marT="0" marB="0"/>
                </a:tc>
                <a:tc>
                  <a:txBody>
                    <a:bodyPr/>
                    <a:lstStyle/>
                    <a:p>
                      <a:pPr algn="r">
                        <a:lnSpc>
                          <a:spcPct val="115000"/>
                        </a:lnSpc>
                        <a:spcAft>
                          <a:spcPts val="120"/>
                        </a:spcAft>
                      </a:pPr>
                      <a:r>
                        <a:rPr lang="sk-SK" sz="1200" dirty="0">
                          <a:effectLst/>
                        </a:rPr>
                        <a:t>101,30</a:t>
                      </a:r>
                      <a:endParaRPr lang="sk-SK" sz="1200" dirty="0">
                        <a:effectLst/>
                        <a:latin typeface="Calibri"/>
                        <a:ea typeface="Times New Roman"/>
                        <a:cs typeface="Times New Roman"/>
                      </a:endParaRPr>
                    </a:p>
                  </a:txBody>
                  <a:tcPr marL="68580" marR="68580" marT="0" marB="0"/>
                </a:tc>
                <a:tc>
                  <a:txBody>
                    <a:bodyPr/>
                    <a:lstStyle/>
                    <a:p>
                      <a:pPr algn="r">
                        <a:lnSpc>
                          <a:spcPct val="115000"/>
                        </a:lnSpc>
                        <a:spcAft>
                          <a:spcPts val="120"/>
                        </a:spcAft>
                      </a:pPr>
                      <a:r>
                        <a:rPr lang="sk-SK" sz="1200">
                          <a:effectLst/>
                        </a:rPr>
                        <a:t>36,10</a:t>
                      </a:r>
                      <a:endParaRPr lang="sk-SK" sz="1200">
                        <a:effectLst/>
                        <a:latin typeface="Calibri"/>
                        <a:ea typeface="Times New Roman"/>
                        <a:cs typeface="Times New Roman"/>
                      </a:endParaRPr>
                    </a:p>
                  </a:txBody>
                  <a:tcPr marL="68580" marR="68580" marT="0" marB="0"/>
                </a:tc>
                <a:tc>
                  <a:txBody>
                    <a:bodyPr/>
                    <a:lstStyle/>
                    <a:p>
                      <a:pPr algn="r">
                        <a:lnSpc>
                          <a:spcPct val="115000"/>
                        </a:lnSpc>
                        <a:spcAft>
                          <a:spcPts val="120"/>
                        </a:spcAft>
                      </a:pPr>
                      <a:r>
                        <a:rPr lang="sk-SK" sz="1200">
                          <a:effectLst/>
                        </a:rPr>
                        <a:t>36,22</a:t>
                      </a:r>
                      <a:endParaRPr lang="sk-SK" sz="1200">
                        <a:effectLst/>
                        <a:latin typeface="Calibri"/>
                        <a:ea typeface="Times New Roman"/>
                        <a:cs typeface="Times New Roman"/>
                      </a:endParaRPr>
                    </a:p>
                  </a:txBody>
                  <a:tcPr marL="68580" marR="68580" marT="0" marB="0"/>
                </a:tc>
                <a:tc>
                  <a:txBody>
                    <a:bodyPr/>
                    <a:lstStyle/>
                    <a:p>
                      <a:pPr algn="r">
                        <a:lnSpc>
                          <a:spcPct val="115000"/>
                        </a:lnSpc>
                        <a:spcAft>
                          <a:spcPts val="120"/>
                        </a:spcAft>
                      </a:pPr>
                      <a:r>
                        <a:rPr lang="sk-SK" sz="1200" dirty="0">
                          <a:effectLst/>
                        </a:rPr>
                        <a:t>36,30</a:t>
                      </a:r>
                      <a:endParaRPr lang="sk-SK" sz="1200" dirty="0">
                        <a:effectLst/>
                        <a:latin typeface="Calibri"/>
                        <a:ea typeface="Times New Roman"/>
                        <a:cs typeface="Times New Roman"/>
                      </a:endParaRPr>
                    </a:p>
                  </a:txBody>
                  <a:tcPr marL="68580" marR="68580" marT="0" marB="0"/>
                </a:tc>
                <a:tc>
                  <a:txBody>
                    <a:bodyPr/>
                    <a:lstStyle/>
                    <a:p>
                      <a:pPr algn="r">
                        <a:lnSpc>
                          <a:spcPct val="115000"/>
                        </a:lnSpc>
                        <a:spcAft>
                          <a:spcPts val="120"/>
                        </a:spcAft>
                      </a:pPr>
                      <a:r>
                        <a:rPr lang="sk-SK" sz="1200">
                          <a:effectLst/>
                        </a:rPr>
                        <a:t>36,61</a:t>
                      </a:r>
                      <a:endParaRPr lang="sk-SK" sz="1200">
                        <a:effectLst/>
                        <a:latin typeface="Calibri"/>
                        <a:ea typeface="Times New Roman"/>
                        <a:cs typeface="Times New Roman"/>
                      </a:endParaRPr>
                    </a:p>
                  </a:txBody>
                  <a:tcPr marL="68580" marR="68580" marT="0" marB="0"/>
                </a:tc>
              </a:tr>
              <a:tr h="341115">
                <a:tc>
                  <a:txBody>
                    <a:bodyPr/>
                    <a:lstStyle/>
                    <a:p>
                      <a:pPr algn="just">
                        <a:lnSpc>
                          <a:spcPct val="115000"/>
                        </a:lnSpc>
                        <a:spcAft>
                          <a:spcPts val="120"/>
                        </a:spcAft>
                      </a:pPr>
                      <a:r>
                        <a:rPr lang="sk-SK" sz="1000" dirty="0">
                          <a:effectLst/>
                        </a:rPr>
                        <a:t>Okres Košice I</a:t>
                      </a:r>
                      <a:endParaRPr lang="sk-SK" sz="1100" dirty="0">
                        <a:effectLst/>
                        <a:latin typeface="Calibri"/>
                        <a:ea typeface="Times New Roman"/>
                        <a:cs typeface="Times New Roman"/>
                      </a:endParaRPr>
                    </a:p>
                  </a:txBody>
                  <a:tcPr marL="68580" marR="68580" marT="0" marB="0"/>
                </a:tc>
                <a:tc>
                  <a:txBody>
                    <a:bodyPr/>
                    <a:lstStyle/>
                    <a:p>
                      <a:pPr algn="r">
                        <a:lnSpc>
                          <a:spcPct val="115000"/>
                        </a:lnSpc>
                        <a:spcAft>
                          <a:spcPts val="120"/>
                        </a:spcAft>
                      </a:pPr>
                      <a:r>
                        <a:rPr lang="sk-SK" sz="1200" b="1" dirty="0">
                          <a:effectLst/>
                        </a:rPr>
                        <a:t>140,89</a:t>
                      </a:r>
                      <a:endParaRPr lang="sk-SK" sz="1200" b="1" dirty="0">
                        <a:effectLst/>
                        <a:latin typeface="Calibri"/>
                        <a:ea typeface="Times New Roman"/>
                        <a:cs typeface="Times New Roman"/>
                      </a:endParaRPr>
                    </a:p>
                  </a:txBody>
                  <a:tcPr marL="68580" marR="68580" marT="0" marB="0"/>
                </a:tc>
                <a:tc>
                  <a:txBody>
                    <a:bodyPr/>
                    <a:lstStyle/>
                    <a:p>
                      <a:pPr algn="r">
                        <a:lnSpc>
                          <a:spcPct val="115000"/>
                        </a:lnSpc>
                        <a:spcAft>
                          <a:spcPts val="120"/>
                        </a:spcAft>
                      </a:pPr>
                      <a:r>
                        <a:rPr lang="sk-SK" sz="1200" b="1" dirty="0">
                          <a:effectLst/>
                        </a:rPr>
                        <a:t>145,92</a:t>
                      </a:r>
                      <a:endParaRPr lang="sk-SK" sz="1200" b="1" dirty="0">
                        <a:effectLst/>
                        <a:latin typeface="Calibri"/>
                        <a:ea typeface="Times New Roman"/>
                        <a:cs typeface="Times New Roman"/>
                      </a:endParaRPr>
                    </a:p>
                  </a:txBody>
                  <a:tcPr marL="68580" marR="68580" marT="0" marB="0"/>
                </a:tc>
                <a:tc>
                  <a:txBody>
                    <a:bodyPr/>
                    <a:lstStyle/>
                    <a:p>
                      <a:pPr algn="r">
                        <a:lnSpc>
                          <a:spcPct val="115000"/>
                        </a:lnSpc>
                        <a:spcAft>
                          <a:spcPts val="120"/>
                        </a:spcAft>
                      </a:pPr>
                      <a:r>
                        <a:rPr lang="sk-SK" sz="1200" b="1" dirty="0">
                          <a:effectLst/>
                        </a:rPr>
                        <a:t>150,18</a:t>
                      </a:r>
                      <a:endParaRPr lang="sk-SK" sz="1200" b="1" dirty="0">
                        <a:effectLst/>
                        <a:latin typeface="Calibri"/>
                        <a:ea typeface="Times New Roman"/>
                        <a:cs typeface="Times New Roman"/>
                      </a:endParaRPr>
                    </a:p>
                  </a:txBody>
                  <a:tcPr marL="68580" marR="68580" marT="0" marB="0"/>
                </a:tc>
                <a:tc>
                  <a:txBody>
                    <a:bodyPr/>
                    <a:lstStyle/>
                    <a:p>
                      <a:pPr algn="r">
                        <a:lnSpc>
                          <a:spcPct val="115000"/>
                        </a:lnSpc>
                        <a:spcAft>
                          <a:spcPts val="120"/>
                        </a:spcAft>
                      </a:pPr>
                      <a:r>
                        <a:rPr lang="sk-SK" sz="1200" b="1" dirty="0">
                          <a:effectLst/>
                        </a:rPr>
                        <a:t>158,30</a:t>
                      </a:r>
                      <a:endParaRPr lang="sk-SK" sz="1200" b="1" dirty="0">
                        <a:effectLst/>
                        <a:latin typeface="Calibri"/>
                        <a:ea typeface="Times New Roman"/>
                        <a:cs typeface="Times New Roman"/>
                      </a:endParaRPr>
                    </a:p>
                  </a:txBody>
                  <a:tcPr marL="68580" marR="68580" marT="0" marB="0"/>
                </a:tc>
                <a:tc>
                  <a:txBody>
                    <a:bodyPr/>
                    <a:lstStyle/>
                    <a:p>
                      <a:pPr algn="r">
                        <a:lnSpc>
                          <a:spcPct val="115000"/>
                        </a:lnSpc>
                        <a:spcAft>
                          <a:spcPts val="120"/>
                        </a:spcAft>
                      </a:pPr>
                      <a:r>
                        <a:rPr lang="sk-SK" sz="1200" b="1" dirty="0">
                          <a:effectLst/>
                        </a:rPr>
                        <a:t>38,69</a:t>
                      </a:r>
                      <a:endParaRPr lang="sk-SK" sz="1200" b="1" dirty="0">
                        <a:effectLst/>
                        <a:latin typeface="Calibri"/>
                        <a:ea typeface="Times New Roman"/>
                        <a:cs typeface="Times New Roman"/>
                      </a:endParaRPr>
                    </a:p>
                  </a:txBody>
                  <a:tcPr marL="68580" marR="68580" marT="0" marB="0"/>
                </a:tc>
                <a:tc>
                  <a:txBody>
                    <a:bodyPr/>
                    <a:lstStyle/>
                    <a:p>
                      <a:pPr algn="r">
                        <a:lnSpc>
                          <a:spcPct val="115000"/>
                        </a:lnSpc>
                        <a:spcAft>
                          <a:spcPts val="120"/>
                        </a:spcAft>
                      </a:pPr>
                      <a:r>
                        <a:rPr lang="sk-SK" sz="1200" b="1" dirty="0">
                          <a:effectLst/>
                        </a:rPr>
                        <a:t>38,98</a:t>
                      </a:r>
                      <a:endParaRPr lang="sk-SK" sz="1200" b="1" dirty="0">
                        <a:effectLst/>
                        <a:latin typeface="Calibri"/>
                        <a:ea typeface="Times New Roman"/>
                        <a:cs typeface="Times New Roman"/>
                      </a:endParaRPr>
                    </a:p>
                  </a:txBody>
                  <a:tcPr marL="68580" marR="68580" marT="0" marB="0"/>
                </a:tc>
                <a:tc>
                  <a:txBody>
                    <a:bodyPr/>
                    <a:lstStyle/>
                    <a:p>
                      <a:pPr algn="r">
                        <a:lnSpc>
                          <a:spcPct val="115000"/>
                        </a:lnSpc>
                        <a:spcAft>
                          <a:spcPts val="120"/>
                        </a:spcAft>
                      </a:pPr>
                      <a:r>
                        <a:rPr lang="sk-SK" sz="1200" b="1" dirty="0">
                          <a:effectLst/>
                        </a:rPr>
                        <a:t>39,30</a:t>
                      </a:r>
                      <a:endParaRPr lang="sk-SK" sz="1200" b="1" dirty="0">
                        <a:effectLst/>
                        <a:latin typeface="Calibri"/>
                        <a:ea typeface="Times New Roman"/>
                        <a:cs typeface="Times New Roman"/>
                      </a:endParaRPr>
                    </a:p>
                  </a:txBody>
                  <a:tcPr marL="68580" marR="68580" marT="0" marB="0"/>
                </a:tc>
                <a:tc>
                  <a:txBody>
                    <a:bodyPr/>
                    <a:lstStyle/>
                    <a:p>
                      <a:pPr algn="r">
                        <a:lnSpc>
                          <a:spcPct val="115000"/>
                        </a:lnSpc>
                        <a:spcAft>
                          <a:spcPts val="120"/>
                        </a:spcAft>
                      </a:pPr>
                      <a:r>
                        <a:rPr lang="sk-SK" sz="1200" b="1" dirty="0">
                          <a:effectLst/>
                        </a:rPr>
                        <a:t>39,81</a:t>
                      </a:r>
                      <a:endParaRPr lang="sk-SK" sz="1200" b="1" dirty="0">
                        <a:effectLst/>
                        <a:latin typeface="Calibri"/>
                        <a:ea typeface="Times New Roman"/>
                        <a:cs typeface="Times New Roman"/>
                      </a:endParaRPr>
                    </a:p>
                  </a:txBody>
                  <a:tcPr marL="68580" marR="68580" marT="0" marB="0"/>
                </a:tc>
              </a:tr>
              <a:tr h="341115">
                <a:tc>
                  <a:txBody>
                    <a:bodyPr/>
                    <a:lstStyle/>
                    <a:p>
                      <a:pPr algn="just">
                        <a:lnSpc>
                          <a:spcPct val="115000"/>
                        </a:lnSpc>
                        <a:spcAft>
                          <a:spcPts val="120"/>
                        </a:spcAft>
                      </a:pPr>
                      <a:r>
                        <a:rPr lang="sk-SK" sz="1000">
                          <a:effectLst/>
                        </a:rPr>
                        <a:t>Okres Košice II</a:t>
                      </a:r>
                      <a:endParaRPr lang="sk-SK" sz="1100">
                        <a:effectLst/>
                        <a:latin typeface="Calibri"/>
                        <a:ea typeface="Times New Roman"/>
                        <a:cs typeface="Times New Roman"/>
                      </a:endParaRPr>
                    </a:p>
                  </a:txBody>
                  <a:tcPr marL="68580" marR="68580" marT="0" marB="0"/>
                </a:tc>
                <a:tc>
                  <a:txBody>
                    <a:bodyPr/>
                    <a:lstStyle/>
                    <a:p>
                      <a:pPr algn="r">
                        <a:lnSpc>
                          <a:spcPct val="115000"/>
                        </a:lnSpc>
                        <a:spcAft>
                          <a:spcPts val="120"/>
                        </a:spcAft>
                      </a:pPr>
                      <a:r>
                        <a:rPr lang="sk-SK" sz="1200">
                          <a:effectLst/>
                        </a:rPr>
                        <a:t>125,16</a:t>
                      </a:r>
                      <a:endParaRPr lang="sk-SK" sz="1200">
                        <a:effectLst/>
                        <a:latin typeface="Calibri"/>
                        <a:ea typeface="Times New Roman"/>
                        <a:cs typeface="Times New Roman"/>
                      </a:endParaRPr>
                    </a:p>
                  </a:txBody>
                  <a:tcPr marL="68580" marR="68580" marT="0" marB="0"/>
                </a:tc>
                <a:tc>
                  <a:txBody>
                    <a:bodyPr/>
                    <a:lstStyle/>
                    <a:p>
                      <a:pPr algn="r">
                        <a:lnSpc>
                          <a:spcPct val="115000"/>
                        </a:lnSpc>
                        <a:spcAft>
                          <a:spcPts val="120"/>
                        </a:spcAft>
                      </a:pPr>
                      <a:r>
                        <a:rPr lang="sk-SK" sz="1200">
                          <a:effectLst/>
                        </a:rPr>
                        <a:t>128,02</a:t>
                      </a:r>
                      <a:endParaRPr lang="sk-SK" sz="1200">
                        <a:effectLst/>
                        <a:latin typeface="Calibri"/>
                        <a:ea typeface="Times New Roman"/>
                        <a:cs typeface="Times New Roman"/>
                      </a:endParaRPr>
                    </a:p>
                  </a:txBody>
                  <a:tcPr marL="68580" marR="68580" marT="0" marB="0"/>
                </a:tc>
                <a:tc>
                  <a:txBody>
                    <a:bodyPr/>
                    <a:lstStyle/>
                    <a:p>
                      <a:pPr algn="r">
                        <a:lnSpc>
                          <a:spcPct val="115000"/>
                        </a:lnSpc>
                        <a:spcAft>
                          <a:spcPts val="120"/>
                        </a:spcAft>
                      </a:pPr>
                      <a:r>
                        <a:rPr lang="sk-SK" sz="1200">
                          <a:effectLst/>
                        </a:rPr>
                        <a:t>130,10</a:t>
                      </a:r>
                      <a:endParaRPr lang="sk-SK" sz="1200">
                        <a:effectLst/>
                        <a:latin typeface="Calibri"/>
                        <a:ea typeface="Times New Roman"/>
                        <a:cs typeface="Times New Roman"/>
                      </a:endParaRPr>
                    </a:p>
                  </a:txBody>
                  <a:tcPr marL="68580" marR="68580" marT="0" marB="0"/>
                </a:tc>
                <a:tc>
                  <a:txBody>
                    <a:bodyPr/>
                    <a:lstStyle/>
                    <a:p>
                      <a:pPr algn="r">
                        <a:lnSpc>
                          <a:spcPct val="115000"/>
                        </a:lnSpc>
                        <a:spcAft>
                          <a:spcPts val="120"/>
                        </a:spcAft>
                      </a:pPr>
                      <a:r>
                        <a:rPr lang="sk-SK" sz="1200" dirty="0">
                          <a:effectLst/>
                        </a:rPr>
                        <a:t>135,40</a:t>
                      </a:r>
                      <a:endParaRPr lang="sk-SK" sz="1200" dirty="0">
                        <a:effectLst/>
                        <a:latin typeface="Calibri"/>
                        <a:ea typeface="Times New Roman"/>
                        <a:cs typeface="Times New Roman"/>
                      </a:endParaRPr>
                    </a:p>
                  </a:txBody>
                  <a:tcPr marL="68580" marR="68580" marT="0" marB="0"/>
                </a:tc>
                <a:tc>
                  <a:txBody>
                    <a:bodyPr/>
                    <a:lstStyle/>
                    <a:p>
                      <a:pPr algn="r">
                        <a:lnSpc>
                          <a:spcPct val="115000"/>
                        </a:lnSpc>
                        <a:spcAft>
                          <a:spcPts val="120"/>
                        </a:spcAft>
                      </a:pPr>
                      <a:r>
                        <a:rPr lang="sk-SK" sz="1200" dirty="0">
                          <a:effectLst/>
                        </a:rPr>
                        <a:t>37,52</a:t>
                      </a:r>
                      <a:endParaRPr lang="sk-SK" sz="1200" dirty="0">
                        <a:effectLst/>
                        <a:latin typeface="Calibri"/>
                        <a:ea typeface="Times New Roman"/>
                        <a:cs typeface="Times New Roman"/>
                      </a:endParaRPr>
                    </a:p>
                  </a:txBody>
                  <a:tcPr marL="68580" marR="68580" marT="0" marB="0"/>
                </a:tc>
                <a:tc>
                  <a:txBody>
                    <a:bodyPr/>
                    <a:lstStyle/>
                    <a:p>
                      <a:pPr algn="r">
                        <a:lnSpc>
                          <a:spcPct val="115000"/>
                        </a:lnSpc>
                        <a:spcAft>
                          <a:spcPts val="120"/>
                        </a:spcAft>
                      </a:pPr>
                      <a:r>
                        <a:rPr lang="sk-SK" sz="1200">
                          <a:effectLst/>
                        </a:rPr>
                        <a:t>37,80</a:t>
                      </a:r>
                      <a:endParaRPr lang="sk-SK" sz="1200">
                        <a:effectLst/>
                        <a:latin typeface="Calibri"/>
                        <a:ea typeface="Times New Roman"/>
                        <a:cs typeface="Times New Roman"/>
                      </a:endParaRPr>
                    </a:p>
                  </a:txBody>
                  <a:tcPr marL="68580" marR="68580" marT="0" marB="0"/>
                </a:tc>
                <a:tc>
                  <a:txBody>
                    <a:bodyPr/>
                    <a:lstStyle/>
                    <a:p>
                      <a:pPr algn="r">
                        <a:lnSpc>
                          <a:spcPct val="115000"/>
                        </a:lnSpc>
                        <a:spcAft>
                          <a:spcPts val="120"/>
                        </a:spcAft>
                      </a:pPr>
                      <a:r>
                        <a:rPr lang="sk-SK" sz="1200">
                          <a:effectLst/>
                        </a:rPr>
                        <a:t>38,11</a:t>
                      </a:r>
                      <a:endParaRPr lang="sk-SK" sz="1200">
                        <a:effectLst/>
                        <a:latin typeface="Calibri"/>
                        <a:ea typeface="Times New Roman"/>
                        <a:cs typeface="Times New Roman"/>
                      </a:endParaRPr>
                    </a:p>
                  </a:txBody>
                  <a:tcPr marL="68580" marR="68580" marT="0" marB="0"/>
                </a:tc>
                <a:tc>
                  <a:txBody>
                    <a:bodyPr/>
                    <a:lstStyle/>
                    <a:p>
                      <a:pPr algn="r">
                        <a:lnSpc>
                          <a:spcPct val="115000"/>
                        </a:lnSpc>
                        <a:spcAft>
                          <a:spcPts val="120"/>
                        </a:spcAft>
                      </a:pPr>
                      <a:r>
                        <a:rPr lang="sk-SK" sz="1200" dirty="0">
                          <a:effectLst/>
                        </a:rPr>
                        <a:t>38,57</a:t>
                      </a:r>
                      <a:endParaRPr lang="sk-SK" sz="1200" dirty="0">
                        <a:effectLst/>
                        <a:latin typeface="Calibri"/>
                        <a:ea typeface="Times New Roman"/>
                        <a:cs typeface="Times New Roman"/>
                      </a:endParaRPr>
                    </a:p>
                  </a:txBody>
                  <a:tcPr marL="68580" marR="68580" marT="0" marB="0"/>
                </a:tc>
              </a:tr>
              <a:tr h="341115">
                <a:tc>
                  <a:txBody>
                    <a:bodyPr/>
                    <a:lstStyle/>
                    <a:p>
                      <a:pPr algn="just">
                        <a:lnSpc>
                          <a:spcPct val="115000"/>
                        </a:lnSpc>
                        <a:spcAft>
                          <a:spcPts val="120"/>
                        </a:spcAft>
                      </a:pPr>
                      <a:r>
                        <a:rPr lang="sk-SK" sz="1000">
                          <a:effectLst/>
                        </a:rPr>
                        <a:t>Okres Košice III</a:t>
                      </a:r>
                      <a:endParaRPr lang="sk-SK" sz="1100">
                        <a:effectLst/>
                        <a:latin typeface="Calibri"/>
                        <a:ea typeface="Times New Roman"/>
                        <a:cs typeface="Times New Roman"/>
                      </a:endParaRPr>
                    </a:p>
                  </a:txBody>
                  <a:tcPr marL="68580" marR="68580" marT="0" marB="0"/>
                </a:tc>
                <a:tc>
                  <a:txBody>
                    <a:bodyPr/>
                    <a:lstStyle/>
                    <a:p>
                      <a:pPr algn="r">
                        <a:lnSpc>
                          <a:spcPct val="115000"/>
                        </a:lnSpc>
                        <a:spcAft>
                          <a:spcPts val="120"/>
                        </a:spcAft>
                      </a:pPr>
                      <a:r>
                        <a:rPr lang="sk-SK" sz="1200">
                          <a:effectLst/>
                        </a:rPr>
                        <a:t>106,23</a:t>
                      </a:r>
                      <a:endParaRPr lang="sk-SK" sz="1200">
                        <a:effectLst/>
                        <a:latin typeface="Calibri"/>
                        <a:ea typeface="Times New Roman"/>
                        <a:cs typeface="Times New Roman"/>
                      </a:endParaRPr>
                    </a:p>
                  </a:txBody>
                  <a:tcPr marL="68580" marR="68580" marT="0" marB="0"/>
                </a:tc>
                <a:tc>
                  <a:txBody>
                    <a:bodyPr/>
                    <a:lstStyle/>
                    <a:p>
                      <a:pPr algn="r">
                        <a:lnSpc>
                          <a:spcPct val="115000"/>
                        </a:lnSpc>
                        <a:spcAft>
                          <a:spcPts val="120"/>
                        </a:spcAft>
                      </a:pPr>
                      <a:r>
                        <a:rPr lang="sk-SK" sz="1200">
                          <a:effectLst/>
                        </a:rPr>
                        <a:t>117,85</a:t>
                      </a:r>
                      <a:endParaRPr lang="sk-SK" sz="1200">
                        <a:effectLst/>
                        <a:latin typeface="Calibri"/>
                        <a:ea typeface="Times New Roman"/>
                        <a:cs typeface="Times New Roman"/>
                      </a:endParaRPr>
                    </a:p>
                  </a:txBody>
                  <a:tcPr marL="68580" marR="68580" marT="0" marB="0"/>
                </a:tc>
                <a:tc>
                  <a:txBody>
                    <a:bodyPr/>
                    <a:lstStyle/>
                    <a:p>
                      <a:pPr algn="r">
                        <a:lnSpc>
                          <a:spcPct val="115000"/>
                        </a:lnSpc>
                        <a:spcAft>
                          <a:spcPts val="120"/>
                        </a:spcAft>
                      </a:pPr>
                      <a:r>
                        <a:rPr lang="sk-SK" sz="1200">
                          <a:effectLst/>
                        </a:rPr>
                        <a:t>131,49</a:t>
                      </a:r>
                      <a:endParaRPr lang="sk-SK" sz="1200">
                        <a:effectLst/>
                        <a:latin typeface="Calibri"/>
                        <a:ea typeface="Times New Roman"/>
                        <a:cs typeface="Times New Roman"/>
                      </a:endParaRPr>
                    </a:p>
                  </a:txBody>
                  <a:tcPr marL="68580" marR="68580" marT="0" marB="0"/>
                </a:tc>
                <a:tc>
                  <a:txBody>
                    <a:bodyPr/>
                    <a:lstStyle/>
                    <a:p>
                      <a:pPr algn="r">
                        <a:lnSpc>
                          <a:spcPct val="115000"/>
                        </a:lnSpc>
                        <a:spcAft>
                          <a:spcPts val="120"/>
                        </a:spcAft>
                      </a:pPr>
                      <a:r>
                        <a:rPr lang="sk-SK" sz="1200">
                          <a:effectLst/>
                        </a:rPr>
                        <a:t>147,50</a:t>
                      </a:r>
                      <a:endParaRPr lang="sk-SK" sz="1200">
                        <a:effectLst/>
                        <a:latin typeface="Calibri"/>
                        <a:ea typeface="Times New Roman"/>
                        <a:cs typeface="Times New Roman"/>
                      </a:endParaRPr>
                    </a:p>
                  </a:txBody>
                  <a:tcPr marL="68580" marR="68580" marT="0" marB="0"/>
                </a:tc>
                <a:tc>
                  <a:txBody>
                    <a:bodyPr/>
                    <a:lstStyle/>
                    <a:p>
                      <a:pPr algn="r">
                        <a:lnSpc>
                          <a:spcPct val="115000"/>
                        </a:lnSpc>
                        <a:spcAft>
                          <a:spcPts val="120"/>
                        </a:spcAft>
                      </a:pPr>
                      <a:r>
                        <a:rPr lang="sk-SK" sz="1200" dirty="0">
                          <a:effectLst/>
                        </a:rPr>
                        <a:t>37,07</a:t>
                      </a:r>
                      <a:endParaRPr lang="sk-SK" sz="1200" dirty="0">
                        <a:effectLst/>
                        <a:latin typeface="Calibri"/>
                        <a:ea typeface="Times New Roman"/>
                        <a:cs typeface="Times New Roman"/>
                      </a:endParaRPr>
                    </a:p>
                  </a:txBody>
                  <a:tcPr marL="68580" marR="68580" marT="0" marB="0"/>
                </a:tc>
                <a:tc>
                  <a:txBody>
                    <a:bodyPr/>
                    <a:lstStyle/>
                    <a:p>
                      <a:pPr algn="r">
                        <a:lnSpc>
                          <a:spcPct val="115000"/>
                        </a:lnSpc>
                        <a:spcAft>
                          <a:spcPts val="120"/>
                        </a:spcAft>
                      </a:pPr>
                      <a:r>
                        <a:rPr lang="sk-SK" sz="1200">
                          <a:effectLst/>
                        </a:rPr>
                        <a:t>37,46</a:t>
                      </a:r>
                      <a:endParaRPr lang="sk-SK" sz="1200">
                        <a:effectLst/>
                        <a:latin typeface="Calibri"/>
                        <a:ea typeface="Times New Roman"/>
                        <a:cs typeface="Times New Roman"/>
                      </a:endParaRPr>
                    </a:p>
                  </a:txBody>
                  <a:tcPr marL="68580" marR="68580" marT="0" marB="0"/>
                </a:tc>
                <a:tc>
                  <a:txBody>
                    <a:bodyPr/>
                    <a:lstStyle/>
                    <a:p>
                      <a:pPr algn="r">
                        <a:lnSpc>
                          <a:spcPct val="115000"/>
                        </a:lnSpc>
                        <a:spcAft>
                          <a:spcPts val="120"/>
                        </a:spcAft>
                      </a:pPr>
                      <a:r>
                        <a:rPr lang="sk-SK" sz="1200">
                          <a:effectLst/>
                        </a:rPr>
                        <a:t>37,86</a:t>
                      </a:r>
                      <a:endParaRPr lang="sk-SK" sz="1200">
                        <a:effectLst/>
                        <a:latin typeface="Calibri"/>
                        <a:ea typeface="Times New Roman"/>
                        <a:cs typeface="Times New Roman"/>
                      </a:endParaRPr>
                    </a:p>
                  </a:txBody>
                  <a:tcPr marL="68580" marR="68580" marT="0" marB="0"/>
                </a:tc>
                <a:tc>
                  <a:txBody>
                    <a:bodyPr/>
                    <a:lstStyle/>
                    <a:p>
                      <a:pPr algn="r">
                        <a:lnSpc>
                          <a:spcPct val="115000"/>
                        </a:lnSpc>
                        <a:spcAft>
                          <a:spcPts val="120"/>
                        </a:spcAft>
                      </a:pPr>
                      <a:r>
                        <a:rPr lang="sk-SK" sz="1200">
                          <a:effectLst/>
                        </a:rPr>
                        <a:t>38,45</a:t>
                      </a:r>
                      <a:endParaRPr lang="sk-SK" sz="1200">
                        <a:effectLst/>
                        <a:latin typeface="Calibri"/>
                        <a:ea typeface="Times New Roman"/>
                        <a:cs typeface="Times New Roman"/>
                      </a:endParaRPr>
                    </a:p>
                  </a:txBody>
                  <a:tcPr marL="68580" marR="68580" marT="0" marB="0"/>
                </a:tc>
              </a:tr>
              <a:tr h="341115">
                <a:tc>
                  <a:txBody>
                    <a:bodyPr/>
                    <a:lstStyle/>
                    <a:p>
                      <a:pPr algn="just">
                        <a:lnSpc>
                          <a:spcPct val="115000"/>
                        </a:lnSpc>
                        <a:spcAft>
                          <a:spcPts val="120"/>
                        </a:spcAft>
                      </a:pPr>
                      <a:r>
                        <a:rPr lang="sk-SK" sz="1000">
                          <a:effectLst/>
                        </a:rPr>
                        <a:t>Okres Košice IV</a:t>
                      </a:r>
                      <a:endParaRPr lang="sk-SK" sz="1100">
                        <a:effectLst/>
                        <a:latin typeface="Calibri"/>
                        <a:ea typeface="Times New Roman"/>
                        <a:cs typeface="Times New Roman"/>
                      </a:endParaRPr>
                    </a:p>
                  </a:txBody>
                  <a:tcPr marL="68580" marR="68580" marT="0" marB="0"/>
                </a:tc>
                <a:tc>
                  <a:txBody>
                    <a:bodyPr/>
                    <a:lstStyle/>
                    <a:p>
                      <a:pPr algn="r">
                        <a:lnSpc>
                          <a:spcPct val="115000"/>
                        </a:lnSpc>
                        <a:spcAft>
                          <a:spcPts val="120"/>
                        </a:spcAft>
                      </a:pPr>
                      <a:r>
                        <a:rPr lang="sk-SK" sz="1200" b="1" dirty="0">
                          <a:effectLst/>
                        </a:rPr>
                        <a:t>190,33</a:t>
                      </a:r>
                      <a:endParaRPr lang="sk-SK" sz="1200" b="1" dirty="0">
                        <a:effectLst/>
                        <a:latin typeface="Calibri"/>
                        <a:ea typeface="Times New Roman"/>
                        <a:cs typeface="Times New Roman"/>
                      </a:endParaRPr>
                    </a:p>
                  </a:txBody>
                  <a:tcPr marL="68580" marR="68580" marT="0" marB="0"/>
                </a:tc>
                <a:tc>
                  <a:txBody>
                    <a:bodyPr/>
                    <a:lstStyle/>
                    <a:p>
                      <a:pPr algn="r">
                        <a:lnSpc>
                          <a:spcPct val="115000"/>
                        </a:lnSpc>
                        <a:spcAft>
                          <a:spcPts val="120"/>
                        </a:spcAft>
                      </a:pPr>
                      <a:r>
                        <a:rPr lang="sk-SK" sz="1200" b="1" dirty="0">
                          <a:effectLst/>
                        </a:rPr>
                        <a:t>192,96</a:t>
                      </a:r>
                      <a:endParaRPr lang="sk-SK" sz="1200" b="1" dirty="0">
                        <a:effectLst/>
                        <a:latin typeface="Calibri"/>
                        <a:ea typeface="Times New Roman"/>
                        <a:cs typeface="Times New Roman"/>
                      </a:endParaRPr>
                    </a:p>
                  </a:txBody>
                  <a:tcPr marL="68580" marR="68580" marT="0" marB="0"/>
                </a:tc>
                <a:tc>
                  <a:txBody>
                    <a:bodyPr/>
                    <a:lstStyle/>
                    <a:p>
                      <a:pPr algn="r">
                        <a:lnSpc>
                          <a:spcPct val="115000"/>
                        </a:lnSpc>
                        <a:spcAft>
                          <a:spcPts val="120"/>
                        </a:spcAft>
                      </a:pPr>
                      <a:r>
                        <a:rPr lang="sk-SK" sz="1200" b="1" dirty="0">
                          <a:effectLst/>
                        </a:rPr>
                        <a:t>195,42</a:t>
                      </a:r>
                      <a:endParaRPr lang="sk-SK" sz="1200" b="1" dirty="0">
                        <a:effectLst/>
                        <a:latin typeface="Calibri"/>
                        <a:ea typeface="Times New Roman"/>
                        <a:cs typeface="Times New Roman"/>
                      </a:endParaRPr>
                    </a:p>
                  </a:txBody>
                  <a:tcPr marL="68580" marR="68580" marT="0" marB="0"/>
                </a:tc>
                <a:tc>
                  <a:txBody>
                    <a:bodyPr/>
                    <a:lstStyle/>
                    <a:p>
                      <a:pPr algn="r">
                        <a:lnSpc>
                          <a:spcPct val="115000"/>
                        </a:lnSpc>
                        <a:spcAft>
                          <a:spcPts val="120"/>
                        </a:spcAft>
                      </a:pPr>
                      <a:r>
                        <a:rPr lang="sk-SK" sz="1200" b="1" dirty="0">
                          <a:effectLst/>
                        </a:rPr>
                        <a:t>197,00</a:t>
                      </a:r>
                      <a:endParaRPr lang="sk-SK" sz="1200" b="1" dirty="0">
                        <a:effectLst/>
                        <a:latin typeface="Calibri"/>
                        <a:ea typeface="Times New Roman"/>
                        <a:cs typeface="Times New Roman"/>
                      </a:endParaRPr>
                    </a:p>
                  </a:txBody>
                  <a:tcPr marL="68580" marR="68580" marT="0" marB="0"/>
                </a:tc>
                <a:tc>
                  <a:txBody>
                    <a:bodyPr/>
                    <a:lstStyle/>
                    <a:p>
                      <a:pPr algn="r">
                        <a:lnSpc>
                          <a:spcPct val="115000"/>
                        </a:lnSpc>
                        <a:spcAft>
                          <a:spcPts val="120"/>
                        </a:spcAft>
                      </a:pPr>
                      <a:r>
                        <a:rPr lang="sk-SK" sz="1200" b="1" dirty="0">
                          <a:effectLst/>
                        </a:rPr>
                        <a:t>40,45</a:t>
                      </a:r>
                      <a:endParaRPr lang="sk-SK" sz="1200" b="1" dirty="0">
                        <a:effectLst/>
                        <a:latin typeface="Calibri"/>
                        <a:ea typeface="Times New Roman"/>
                        <a:cs typeface="Times New Roman"/>
                      </a:endParaRPr>
                    </a:p>
                  </a:txBody>
                  <a:tcPr marL="68580" marR="68580" marT="0" marB="0"/>
                </a:tc>
                <a:tc>
                  <a:txBody>
                    <a:bodyPr/>
                    <a:lstStyle/>
                    <a:p>
                      <a:pPr algn="r">
                        <a:lnSpc>
                          <a:spcPct val="115000"/>
                        </a:lnSpc>
                        <a:spcAft>
                          <a:spcPts val="120"/>
                        </a:spcAft>
                      </a:pPr>
                      <a:r>
                        <a:rPr lang="sk-SK" sz="1200" b="1" dirty="0">
                          <a:effectLst/>
                        </a:rPr>
                        <a:t>40,63</a:t>
                      </a:r>
                      <a:endParaRPr lang="sk-SK" sz="1200" b="1" dirty="0">
                        <a:effectLst/>
                        <a:latin typeface="Calibri"/>
                        <a:ea typeface="Times New Roman"/>
                        <a:cs typeface="Times New Roman"/>
                      </a:endParaRPr>
                    </a:p>
                  </a:txBody>
                  <a:tcPr marL="68580" marR="68580" marT="0" marB="0"/>
                </a:tc>
                <a:tc>
                  <a:txBody>
                    <a:bodyPr/>
                    <a:lstStyle/>
                    <a:p>
                      <a:pPr algn="r">
                        <a:lnSpc>
                          <a:spcPct val="115000"/>
                        </a:lnSpc>
                        <a:spcAft>
                          <a:spcPts val="120"/>
                        </a:spcAft>
                      </a:pPr>
                      <a:r>
                        <a:rPr lang="sk-SK" sz="1200" b="1" dirty="0">
                          <a:effectLst/>
                        </a:rPr>
                        <a:t>40,86</a:t>
                      </a:r>
                      <a:endParaRPr lang="sk-SK" sz="1200" b="1" dirty="0">
                        <a:effectLst/>
                        <a:latin typeface="Calibri"/>
                        <a:ea typeface="Times New Roman"/>
                        <a:cs typeface="Times New Roman"/>
                      </a:endParaRPr>
                    </a:p>
                  </a:txBody>
                  <a:tcPr marL="68580" marR="68580" marT="0" marB="0"/>
                </a:tc>
                <a:tc>
                  <a:txBody>
                    <a:bodyPr/>
                    <a:lstStyle/>
                    <a:p>
                      <a:pPr algn="r">
                        <a:lnSpc>
                          <a:spcPct val="115000"/>
                        </a:lnSpc>
                        <a:spcAft>
                          <a:spcPts val="120"/>
                        </a:spcAft>
                      </a:pPr>
                      <a:r>
                        <a:rPr lang="sk-SK" sz="1200" b="1" dirty="0">
                          <a:effectLst/>
                        </a:rPr>
                        <a:t>41,08</a:t>
                      </a:r>
                      <a:endParaRPr lang="sk-SK" sz="1200" b="1" dirty="0">
                        <a:effectLst/>
                        <a:latin typeface="Calibri"/>
                        <a:ea typeface="Times New Roman"/>
                        <a:cs typeface="Times New Roman"/>
                      </a:endParaRPr>
                    </a:p>
                  </a:txBody>
                  <a:tcPr marL="68580" marR="68580" marT="0" marB="0"/>
                </a:tc>
              </a:tr>
              <a:tr h="165401">
                <a:tc>
                  <a:txBody>
                    <a:bodyPr/>
                    <a:lstStyle/>
                    <a:p>
                      <a:pPr algn="just">
                        <a:lnSpc>
                          <a:spcPct val="115000"/>
                        </a:lnSpc>
                        <a:spcAft>
                          <a:spcPts val="120"/>
                        </a:spcAft>
                      </a:pPr>
                      <a:r>
                        <a:rPr lang="sk-SK" sz="1000" dirty="0">
                          <a:effectLst/>
                        </a:rPr>
                        <a:t>Okres Košice </a:t>
                      </a:r>
                      <a:r>
                        <a:rPr lang="sk-SK" sz="1000" dirty="0" smtClean="0">
                          <a:effectLst/>
                        </a:rPr>
                        <a:t>– okolie</a:t>
                      </a:r>
                    </a:p>
                    <a:p>
                      <a:pPr algn="just">
                        <a:lnSpc>
                          <a:spcPct val="115000"/>
                        </a:lnSpc>
                        <a:spcAft>
                          <a:spcPts val="120"/>
                        </a:spcAft>
                      </a:pPr>
                      <a:endParaRPr lang="sk-SK" sz="1100" dirty="0">
                        <a:effectLst/>
                        <a:latin typeface="Calibri"/>
                        <a:ea typeface="Times New Roman"/>
                        <a:cs typeface="Times New Roman"/>
                      </a:endParaRPr>
                    </a:p>
                  </a:txBody>
                  <a:tcPr marL="68580" marR="68580" marT="0" marB="0"/>
                </a:tc>
                <a:tc>
                  <a:txBody>
                    <a:bodyPr/>
                    <a:lstStyle/>
                    <a:p>
                      <a:pPr algn="r">
                        <a:lnSpc>
                          <a:spcPct val="115000"/>
                        </a:lnSpc>
                        <a:spcAft>
                          <a:spcPts val="120"/>
                        </a:spcAft>
                      </a:pPr>
                      <a:r>
                        <a:rPr lang="sk-SK" sz="1200" b="1" dirty="0">
                          <a:solidFill>
                            <a:srgbClr val="00B050"/>
                          </a:solidFill>
                          <a:effectLst/>
                        </a:rPr>
                        <a:t>89,52</a:t>
                      </a:r>
                      <a:endParaRPr lang="sk-SK" sz="1200" b="1" dirty="0">
                        <a:solidFill>
                          <a:srgbClr val="00B050"/>
                        </a:solidFill>
                        <a:effectLst/>
                        <a:latin typeface="Calibri"/>
                        <a:ea typeface="Times New Roman"/>
                        <a:cs typeface="Times New Roman"/>
                      </a:endParaRPr>
                    </a:p>
                  </a:txBody>
                  <a:tcPr marL="68580" marR="68580" marT="0" marB="0"/>
                </a:tc>
                <a:tc>
                  <a:txBody>
                    <a:bodyPr/>
                    <a:lstStyle/>
                    <a:p>
                      <a:pPr algn="r">
                        <a:lnSpc>
                          <a:spcPct val="115000"/>
                        </a:lnSpc>
                        <a:spcAft>
                          <a:spcPts val="120"/>
                        </a:spcAft>
                      </a:pPr>
                      <a:r>
                        <a:rPr lang="sk-SK" sz="1200" b="1" dirty="0">
                          <a:solidFill>
                            <a:srgbClr val="00B050"/>
                          </a:solidFill>
                          <a:effectLst/>
                        </a:rPr>
                        <a:t>90,98</a:t>
                      </a:r>
                      <a:endParaRPr lang="sk-SK" sz="1200" b="1" dirty="0">
                        <a:solidFill>
                          <a:srgbClr val="00B050"/>
                        </a:solidFill>
                        <a:effectLst/>
                        <a:latin typeface="Calibri"/>
                        <a:ea typeface="Times New Roman"/>
                        <a:cs typeface="Times New Roman"/>
                      </a:endParaRPr>
                    </a:p>
                  </a:txBody>
                  <a:tcPr marL="68580" marR="68580" marT="0" marB="0"/>
                </a:tc>
                <a:tc>
                  <a:txBody>
                    <a:bodyPr/>
                    <a:lstStyle/>
                    <a:p>
                      <a:pPr algn="r">
                        <a:lnSpc>
                          <a:spcPct val="115000"/>
                        </a:lnSpc>
                        <a:spcAft>
                          <a:spcPts val="120"/>
                        </a:spcAft>
                      </a:pPr>
                      <a:r>
                        <a:rPr lang="sk-SK" sz="1200" b="1" dirty="0">
                          <a:solidFill>
                            <a:srgbClr val="00B050"/>
                          </a:solidFill>
                          <a:effectLst/>
                        </a:rPr>
                        <a:t>92,51</a:t>
                      </a:r>
                      <a:endParaRPr lang="sk-SK" sz="1200" b="1" dirty="0">
                        <a:solidFill>
                          <a:srgbClr val="00B050"/>
                        </a:solidFill>
                        <a:effectLst/>
                        <a:latin typeface="Calibri"/>
                        <a:ea typeface="Times New Roman"/>
                        <a:cs typeface="Times New Roman"/>
                      </a:endParaRPr>
                    </a:p>
                  </a:txBody>
                  <a:tcPr marL="68580" marR="68580" marT="0" marB="0"/>
                </a:tc>
                <a:tc>
                  <a:txBody>
                    <a:bodyPr/>
                    <a:lstStyle/>
                    <a:p>
                      <a:pPr algn="r">
                        <a:lnSpc>
                          <a:spcPct val="115000"/>
                        </a:lnSpc>
                        <a:spcAft>
                          <a:spcPts val="120"/>
                        </a:spcAft>
                      </a:pPr>
                      <a:r>
                        <a:rPr lang="sk-SK" sz="1200" b="1" dirty="0">
                          <a:solidFill>
                            <a:srgbClr val="00B050"/>
                          </a:solidFill>
                          <a:effectLst/>
                        </a:rPr>
                        <a:t>92,70</a:t>
                      </a:r>
                      <a:endParaRPr lang="sk-SK" sz="1200" b="1" dirty="0">
                        <a:solidFill>
                          <a:srgbClr val="00B050"/>
                        </a:solidFill>
                        <a:effectLst/>
                        <a:latin typeface="Calibri"/>
                        <a:ea typeface="Times New Roman"/>
                        <a:cs typeface="Times New Roman"/>
                      </a:endParaRPr>
                    </a:p>
                  </a:txBody>
                  <a:tcPr marL="68580" marR="68580" marT="0" marB="0"/>
                </a:tc>
                <a:tc>
                  <a:txBody>
                    <a:bodyPr/>
                    <a:lstStyle/>
                    <a:p>
                      <a:pPr algn="r">
                        <a:lnSpc>
                          <a:spcPct val="115000"/>
                        </a:lnSpc>
                        <a:spcAft>
                          <a:spcPts val="120"/>
                        </a:spcAft>
                      </a:pPr>
                      <a:r>
                        <a:rPr lang="sk-SK" sz="1200" b="1" dirty="0">
                          <a:solidFill>
                            <a:srgbClr val="00B050"/>
                          </a:solidFill>
                          <a:effectLst/>
                        </a:rPr>
                        <a:t>35,61</a:t>
                      </a:r>
                      <a:endParaRPr lang="sk-SK" sz="1200" b="1" dirty="0">
                        <a:solidFill>
                          <a:srgbClr val="00B050"/>
                        </a:solidFill>
                        <a:effectLst/>
                        <a:latin typeface="Calibri"/>
                        <a:ea typeface="Times New Roman"/>
                        <a:cs typeface="Times New Roman"/>
                      </a:endParaRPr>
                    </a:p>
                  </a:txBody>
                  <a:tcPr marL="68580" marR="68580" marT="0" marB="0"/>
                </a:tc>
                <a:tc>
                  <a:txBody>
                    <a:bodyPr/>
                    <a:lstStyle/>
                    <a:p>
                      <a:pPr algn="r">
                        <a:lnSpc>
                          <a:spcPct val="115000"/>
                        </a:lnSpc>
                        <a:spcAft>
                          <a:spcPts val="120"/>
                        </a:spcAft>
                      </a:pPr>
                      <a:r>
                        <a:rPr lang="sk-SK" sz="1200" b="1" dirty="0">
                          <a:solidFill>
                            <a:srgbClr val="00B050"/>
                          </a:solidFill>
                          <a:effectLst/>
                        </a:rPr>
                        <a:t>35,75</a:t>
                      </a:r>
                      <a:endParaRPr lang="sk-SK" sz="1200" b="1" dirty="0">
                        <a:solidFill>
                          <a:srgbClr val="00B050"/>
                        </a:solidFill>
                        <a:effectLst/>
                        <a:latin typeface="Calibri"/>
                        <a:ea typeface="Times New Roman"/>
                        <a:cs typeface="Times New Roman"/>
                      </a:endParaRPr>
                    </a:p>
                  </a:txBody>
                  <a:tcPr marL="68580" marR="68580" marT="0" marB="0"/>
                </a:tc>
                <a:tc>
                  <a:txBody>
                    <a:bodyPr/>
                    <a:lstStyle/>
                    <a:p>
                      <a:pPr algn="r">
                        <a:lnSpc>
                          <a:spcPct val="115000"/>
                        </a:lnSpc>
                        <a:spcAft>
                          <a:spcPts val="120"/>
                        </a:spcAft>
                      </a:pPr>
                      <a:r>
                        <a:rPr lang="sk-SK" sz="1200" b="1" dirty="0">
                          <a:solidFill>
                            <a:srgbClr val="00B050"/>
                          </a:solidFill>
                          <a:effectLst/>
                        </a:rPr>
                        <a:t>35,90</a:t>
                      </a:r>
                      <a:endParaRPr lang="sk-SK" sz="1200" b="1" dirty="0">
                        <a:solidFill>
                          <a:srgbClr val="00B050"/>
                        </a:solidFill>
                        <a:effectLst/>
                        <a:latin typeface="Calibri"/>
                        <a:ea typeface="Times New Roman"/>
                        <a:cs typeface="Times New Roman"/>
                      </a:endParaRPr>
                    </a:p>
                  </a:txBody>
                  <a:tcPr marL="68580" marR="68580" marT="0" marB="0"/>
                </a:tc>
                <a:tc>
                  <a:txBody>
                    <a:bodyPr/>
                    <a:lstStyle/>
                    <a:p>
                      <a:pPr algn="r">
                        <a:lnSpc>
                          <a:spcPct val="115000"/>
                        </a:lnSpc>
                        <a:spcAft>
                          <a:spcPts val="120"/>
                        </a:spcAft>
                      </a:pPr>
                      <a:r>
                        <a:rPr lang="sk-SK" sz="1200" b="1" dirty="0">
                          <a:solidFill>
                            <a:srgbClr val="00B050"/>
                          </a:solidFill>
                          <a:effectLst/>
                        </a:rPr>
                        <a:t>36,04</a:t>
                      </a:r>
                      <a:endParaRPr lang="sk-SK" sz="1200" b="1" dirty="0">
                        <a:solidFill>
                          <a:srgbClr val="00B050"/>
                        </a:solidFill>
                        <a:effectLst/>
                        <a:latin typeface="Calibri"/>
                        <a:ea typeface="Times New Roman"/>
                        <a:cs typeface="Times New Roman"/>
                      </a:endParaRPr>
                    </a:p>
                  </a:txBody>
                  <a:tcPr marL="68580" marR="68580" marT="0" marB="0"/>
                </a:tc>
              </a:tr>
              <a:tr h="341115">
                <a:tc>
                  <a:txBody>
                    <a:bodyPr/>
                    <a:lstStyle/>
                    <a:p>
                      <a:pPr algn="just">
                        <a:lnSpc>
                          <a:spcPct val="115000"/>
                        </a:lnSpc>
                        <a:spcAft>
                          <a:spcPts val="120"/>
                        </a:spcAft>
                      </a:pPr>
                      <a:r>
                        <a:rPr lang="sk-SK" sz="1000">
                          <a:effectLst/>
                        </a:rPr>
                        <a:t>Okres Michalovce</a:t>
                      </a:r>
                      <a:endParaRPr lang="sk-SK" sz="1100">
                        <a:effectLst/>
                        <a:latin typeface="Calibri"/>
                        <a:ea typeface="Times New Roman"/>
                        <a:cs typeface="Times New Roman"/>
                      </a:endParaRPr>
                    </a:p>
                  </a:txBody>
                  <a:tcPr marL="68580" marR="68580" marT="0" marB="0"/>
                </a:tc>
                <a:tc>
                  <a:txBody>
                    <a:bodyPr/>
                    <a:lstStyle/>
                    <a:p>
                      <a:pPr algn="r">
                        <a:lnSpc>
                          <a:spcPct val="115000"/>
                        </a:lnSpc>
                        <a:spcAft>
                          <a:spcPts val="120"/>
                        </a:spcAft>
                      </a:pPr>
                      <a:r>
                        <a:rPr lang="sk-SK" sz="1200">
                          <a:effectLst/>
                        </a:rPr>
                        <a:t>107,32</a:t>
                      </a:r>
                      <a:endParaRPr lang="sk-SK" sz="1200">
                        <a:effectLst/>
                        <a:latin typeface="Calibri"/>
                        <a:ea typeface="Times New Roman"/>
                        <a:cs typeface="Times New Roman"/>
                      </a:endParaRPr>
                    </a:p>
                  </a:txBody>
                  <a:tcPr marL="68580" marR="68580" marT="0" marB="0"/>
                </a:tc>
                <a:tc>
                  <a:txBody>
                    <a:bodyPr/>
                    <a:lstStyle/>
                    <a:p>
                      <a:pPr algn="r">
                        <a:lnSpc>
                          <a:spcPct val="115000"/>
                        </a:lnSpc>
                        <a:spcAft>
                          <a:spcPts val="120"/>
                        </a:spcAft>
                      </a:pPr>
                      <a:r>
                        <a:rPr lang="sk-SK" sz="1200">
                          <a:effectLst/>
                        </a:rPr>
                        <a:t>110,07</a:t>
                      </a:r>
                      <a:endParaRPr lang="sk-SK" sz="1200">
                        <a:effectLst/>
                        <a:latin typeface="Calibri"/>
                        <a:ea typeface="Times New Roman"/>
                        <a:cs typeface="Times New Roman"/>
                      </a:endParaRPr>
                    </a:p>
                  </a:txBody>
                  <a:tcPr marL="68580" marR="68580" marT="0" marB="0"/>
                </a:tc>
                <a:tc>
                  <a:txBody>
                    <a:bodyPr/>
                    <a:lstStyle/>
                    <a:p>
                      <a:pPr algn="r">
                        <a:lnSpc>
                          <a:spcPct val="115000"/>
                        </a:lnSpc>
                        <a:spcAft>
                          <a:spcPts val="120"/>
                        </a:spcAft>
                      </a:pPr>
                      <a:r>
                        <a:rPr lang="sk-SK" sz="1200">
                          <a:effectLst/>
                        </a:rPr>
                        <a:t>112,79</a:t>
                      </a:r>
                      <a:endParaRPr lang="sk-SK" sz="1200">
                        <a:effectLst/>
                        <a:latin typeface="Calibri"/>
                        <a:ea typeface="Times New Roman"/>
                        <a:cs typeface="Times New Roman"/>
                      </a:endParaRPr>
                    </a:p>
                  </a:txBody>
                  <a:tcPr marL="68580" marR="68580" marT="0" marB="0"/>
                </a:tc>
                <a:tc>
                  <a:txBody>
                    <a:bodyPr/>
                    <a:lstStyle/>
                    <a:p>
                      <a:pPr algn="r">
                        <a:lnSpc>
                          <a:spcPct val="115000"/>
                        </a:lnSpc>
                        <a:spcAft>
                          <a:spcPts val="120"/>
                        </a:spcAft>
                      </a:pPr>
                      <a:r>
                        <a:rPr lang="sk-SK" sz="1200">
                          <a:effectLst/>
                        </a:rPr>
                        <a:t>116,10</a:t>
                      </a:r>
                      <a:endParaRPr lang="sk-SK" sz="1200">
                        <a:effectLst/>
                        <a:latin typeface="Calibri"/>
                        <a:ea typeface="Times New Roman"/>
                        <a:cs typeface="Times New Roman"/>
                      </a:endParaRPr>
                    </a:p>
                  </a:txBody>
                  <a:tcPr marL="68580" marR="68580" marT="0" marB="0"/>
                </a:tc>
                <a:tc>
                  <a:txBody>
                    <a:bodyPr/>
                    <a:lstStyle/>
                    <a:p>
                      <a:pPr algn="r">
                        <a:lnSpc>
                          <a:spcPct val="115000"/>
                        </a:lnSpc>
                        <a:spcAft>
                          <a:spcPts val="120"/>
                        </a:spcAft>
                      </a:pPr>
                      <a:r>
                        <a:rPr lang="sk-SK" sz="1200">
                          <a:effectLst/>
                        </a:rPr>
                        <a:t>36,86</a:t>
                      </a:r>
                      <a:endParaRPr lang="sk-SK" sz="1200">
                        <a:effectLst/>
                        <a:latin typeface="Calibri"/>
                        <a:ea typeface="Times New Roman"/>
                        <a:cs typeface="Times New Roman"/>
                      </a:endParaRPr>
                    </a:p>
                  </a:txBody>
                  <a:tcPr marL="68580" marR="68580" marT="0" marB="0"/>
                </a:tc>
                <a:tc>
                  <a:txBody>
                    <a:bodyPr/>
                    <a:lstStyle/>
                    <a:p>
                      <a:pPr algn="r">
                        <a:lnSpc>
                          <a:spcPct val="115000"/>
                        </a:lnSpc>
                        <a:spcAft>
                          <a:spcPts val="120"/>
                        </a:spcAft>
                      </a:pPr>
                      <a:r>
                        <a:rPr lang="sk-SK" sz="1200" dirty="0">
                          <a:effectLst/>
                        </a:rPr>
                        <a:t>37,04</a:t>
                      </a:r>
                      <a:endParaRPr lang="sk-SK" sz="1200" dirty="0">
                        <a:effectLst/>
                        <a:latin typeface="Calibri"/>
                        <a:ea typeface="Times New Roman"/>
                        <a:cs typeface="Times New Roman"/>
                      </a:endParaRPr>
                    </a:p>
                  </a:txBody>
                  <a:tcPr marL="68580" marR="68580" marT="0" marB="0"/>
                </a:tc>
                <a:tc>
                  <a:txBody>
                    <a:bodyPr/>
                    <a:lstStyle/>
                    <a:p>
                      <a:pPr algn="r">
                        <a:lnSpc>
                          <a:spcPct val="115000"/>
                        </a:lnSpc>
                        <a:spcAft>
                          <a:spcPts val="120"/>
                        </a:spcAft>
                      </a:pPr>
                      <a:r>
                        <a:rPr lang="sk-SK" sz="1200">
                          <a:effectLst/>
                        </a:rPr>
                        <a:t>37,25</a:t>
                      </a:r>
                      <a:endParaRPr lang="sk-SK" sz="1200">
                        <a:effectLst/>
                        <a:latin typeface="Calibri"/>
                        <a:ea typeface="Times New Roman"/>
                        <a:cs typeface="Times New Roman"/>
                      </a:endParaRPr>
                    </a:p>
                  </a:txBody>
                  <a:tcPr marL="68580" marR="68580" marT="0" marB="0"/>
                </a:tc>
                <a:tc>
                  <a:txBody>
                    <a:bodyPr/>
                    <a:lstStyle/>
                    <a:p>
                      <a:pPr algn="r">
                        <a:lnSpc>
                          <a:spcPct val="115000"/>
                        </a:lnSpc>
                        <a:spcAft>
                          <a:spcPts val="120"/>
                        </a:spcAft>
                      </a:pPr>
                      <a:r>
                        <a:rPr lang="sk-SK" sz="1200">
                          <a:effectLst/>
                        </a:rPr>
                        <a:t>37,47</a:t>
                      </a:r>
                      <a:endParaRPr lang="sk-SK" sz="1200">
                        <a:effectLst/>
                        <a:latin typeface="Calibri"/>
                        <a:ea typeface="Times New Roman"/>
                        <a:cs typeface="Times New Roman"/>
                      </a:endParaRPr>
                    </a:p>
                  </a:txBody>
                  <a:tcPr marL="68580" marR="68580" marT="0" marB="0"/>
                </a:tc>
              </a:tr>
              <a:tr h="341115">
                <a:tc>
                  <a:txBody>
                    <a:bodyPr/>
                    <a:lstStyle/>
                    <a:p>
                      <a:pPr algn="just">
                        <a:lnSpc>
                          <a:spcPct val="115000"/>
                        </a:lnSpc>
                        <a:spcAft>
                          <a:spcPts val="120"/>
                        </a:spcAft>
                      </a:pPr>
                      <a:r>
                        <a:rPr lang="sk-SK" sz="1000" dirty="0">
                          <a:effectLst/>
                        </a:rPr>
                        <a:t>Okres Rožňava</a:t>
                      </a:r>
                      <a:endParaRPr lang="sk-SK" sz="1100" dirty="0">
                        <a:effectLst/>
                        <a:latin typeface="Calibri"/>
                        <a:ea typeface="Times New Roman"/>
                        <a:cs typeface="Times New Roman"/>
                      </a:endParaRPr>
                    </a:p>
                  </a:txBody>
                  <a:tcPr marL="68580" marR="68580" marT="0" marB="0"/>
                </a:tc>
                <a:tc>
                  <a:txBody>
                    <a:bodyPr/>
                    <a:lstStyle/>
                    <a:p>
                      <a:pPr algn="r">
                        <a:lnSpc>
                          <a:spcPct val="115000"/>
                        </a:lnSpc>
                        <a:spcAft>
                          <a:spcPts val="120"/>
                        </a:spcAft>
                      </a:pPr>
                      <a:r>
                        <a:rPr lang="sk-SK" sz="1200">
                          <a:effectLst/>
                        </a:rPr>
                        <a:t>118,24</a:t>
                      </a:r>
                      <a:endParaRPr lang="sk-SK" sz="1200">
                        <a:effectLst/>
                        <a:latin typeface="Calibri"/>
                        <a:ea typeface="Times New Roman"/>
                        <a:cs typeface="Times New Roman"/>
                      </a:endParaRPr>
                    </a:p>
                  </a:txBody>
                  <a:tcPr marL="68580" marR="68580" marT="0" marB="0"/>
                </a:tc>
                <a:tc>
                  <a:txBody>
                    <a:bodyPr/>
                    <a:lstStyle/>
                    <a:p>
                      <a:pPr algn="r">
                        <a:lnSpc>
                          <a:spcPct val="115000"/>
                        </a:lnSpc>
                        <a:spcAft>
                          <a:spcPts val="120"/>
                        </a:spcAft>
                      </a:pPr>
                      <a:r>
                        <a:rPr lang="sk-SK" sz="1200">
                          <a:effectLst/>
                        </a:rPr>
                        <a:t>120,47</a:t>
                      </a:r>
                      <a:endParaRPr lang="sk-SK" sz="1200">
                        <a:effectLst/>
                        <a:latin typeface="Calibri"/>
                        <a:ea typeface="Times New Roman"/>
                        <a:cs typeface="Times New Roman"/>
                      </a:endParaRPr>
                    </a:p>
                  </a:txBody>
                  <a:tcPr marL="68580" marR="68580" marT="0" marB="0"/>
                </a:tc>
                <a:tc>
                  <a:txBody>
                    <a:bodyPr/>
                    <a:lstStyle/>
                    <a:p>
                      <a:pPr algn="r">
                        <a:lnSpc>
                          <a:spcPct val="115000"/>
                        </a:lnSpc>
                        <a:spcAft>
                          <a:spcPts val="120"/>
                        </a:spcAft>
                      </a:pPr>
                      <a:r>
                        <a:rPr lang="sk-SK" sz="1200">
                          <a:effectLst/>
                        </a:rPr>
                        <a:t>122,68</a:t>
                      </a:r>
                      <a:endParaRPr lang="sk-SK" sz="1200">
                        <a:effectLst/>
                        <a:latin typeface="Calibri"/>
                        <a:ea typeface="Times New Roman"/>
                        <a:cs typeface="Times New Roman"/>
                      </a:endParaRPr>
                    </a:p>
                  </a:txBody>
                  <a:tcPr marL="68580" marR="68580" marT="0" marB="0"/>
                </a:tc>
                <a:tc>
                  <a:txBody>
                    <a:bodyPr/>
                    <a:lstStyle/>
                    <a:p>
                      <a:pPr algn="r">
                        <a:lnSpc>
                          <a:spcPct val="115000"/>
                        </a:lnSpc>
                        <a:spcAft>
                          <a:spcPts val="120"/>
                        </a:spcAft>
                      </a:pPr>
                      <a:r>
                        <a:rPr lang="sk-SK" sz="1200">
                          <a:effectLst/>
                        </a:rPr>
                        <a:t>122,10</a:t>
                      </a:r>
                      <a:endParaRPr lang="sk-SK" sz="1200">
                        <a:effectLst/>
                        <a:latin typeface="Calibri"/>
                        <a:ea typeface="Times New Roman"/>
                        <a:cs typeface="Times New Roman"/>
                      </a:endParaRPr>
                    </a:p>
                  </a:txBody>
                  <a:tcPr marL="68580" marR="68580" marT="0" marB="0"/>
                </a:tc>
                <a:tc>
                  <a:txBody>
                    <a:bodyPr/>
                    <a:lstStyle/>
                    <a:p>
                      <a:pPr algn="r">
                        <a:lnSpc>
                          <a:spcPct val="115000"/>
                        </a:lnSpc>
                        <a:spcAft>
                          <a:spcPts val="120"/>
                        </a:spcAft>
                      </a:pPr>
                      <a:r>
                        <a:rPr lang="sk-SK" sz="1200">
                          <a:effectLst/>
                        </a:rPr>
                        <a:t>37,80</a:t>
                      </a:r>
                      <a:endParaRPr lang="sk-SK" sz="1200">
                        <a:effectLst/>
                        <a:latin typeface="Calibri"/>
                        <a:ea typeface="Times New Roman"/>
                        <a:cs typeface="Times New Roman"/>
                      </a:endParaRPr>
                    </a:p>
                  </a:txBody>
                  <a:tcPr marL="68580" marR="68580" marT="0" marB="0"/>
                </a:tc>
                <a:tc>
                  <a:txBody>
                    <a:bodyPr/>
                    <a:lstStyle/>
                    <a:p>
                      <a:pPr algn="r">
                        <a:lnSpc>
                          <a:spcPct val="115000"/>
                        </a:lnSpc>
                        <a:spcAft>
                          <a:spcPts val="120"/>
                        </a:spcAft>
                      </a:pPr>
                      <a:r>
                        <a:rPr lang="sk-SK" sz="1200">
                          <a:effectLst/>
                        </a:rPr>
                        <a:t>37,98</a:t>
                      </a:r>
                      <a:endParaRPr lang="sk-SK" sz="1200">
                        <a:effectLst/>
                        <a:latin typeface="Calibri"/>
                        <a:ea typeface="Times New Roman"/>
                        <a:cs typeface="Times New Roman"/>
                      </a:endParaRPr>
                    </a:p>
                  </a:txBody>
                  <a:tcPr marL="68580" marR="68580" marT="0" marB="0"/>
                </a:tc>
                <a:tc>
                  <a:txBody>
                    <a:bodyPr/>
                    <a:lstStyle/>
                    <a:p>
                      <a:pPr algn="r">
                        <a:lnSpc>
                          <a:spcPct val="115000"/>
                        </a:lnSpc>
                        <a:spcAft>
                          <a:spcPts val="120"/>
                        </a:spcAft>
                      </a:pPr>
                      <a:r>
                        <a:rPr lang="sk-SK" sz="1200" dirty="0">
                          <a:effectLst/>
                        </a:rPr>
                        <a:t>38,13</a:t>
                      </a:r>
                      <a:endParaRPr lang="sk-SK" sz="1200" dirty="0">
                        <a:effectLst/>
                        <a:latin typeface="Calibri"/>
                        <a:ea typeface="Times New Roman"/>
                        <a:cs typeface="Times New Roman"/>
                      </a:endParaRPr>
                    </a:p>
                  </a:txBody>
                  <a:tcPr marL="68580" marR="68580" marT="0" marB="0"/>
                </a:tc>
                <a:tc>
                  <a:txBody>
                    <a:bodyPr/>
                    <a:lstStyle/>
                    <a:p>
                      <a:pPr algn="r">
                        <a:lnSpc>
                          <a:spcPct val="115000"/>
                        </a:lnSpc>
                        <a:spcAft>
                          <a:spcPts val="120"/>
                        </a:spcAft>
                      </a:pPr>
                      <a:r>
                        <a:rPr lang="sk-SK" sz="1200">
                          <a:effectLst/>
                        </a:rPr>
                        <a:t>38,12</a:t>
                      </a:r>
                      <a:endParaRPr lang="sk-SK" sz="1200">
                        <a:effectLst/>
                        <a:latin typeface="Calibri"/>
                        <a:ea typeface="Times New Roman"/>
                        <a:cs typeface="Times New Roman"/>
                      </a:endParaRPr>
                    </a:p>
                  </a:txBody>
                  <a:tcPr marL="68580" marR="68580" marT="0" marB="0"/>
                </a:tc>
              </a:tr>
              <a:tr h="341115">
                <a:tc>
                  <a:txBody>
                    <a:bodyPr/>
                    <a:lstStyle/>
                    <a:p>
                      <a:pPr algn="just">
                        <a:lnSpc>
                          <a:spcPct val="115000"/>
                        </a:lnSpc>
                        <a:spcAft>
                          <a:spcPts val="120"/>
                        </a:spcAft>
                      </a:pPr>
                      <a:r>
                        <a:rPr lang="sk-SK" sz="1000">
                          <a:effectLst/>
                        </a:rPr>
                        <a:t>Okres Sobrance</a:t>
                      </a:r>
                      <a:endParaRPr lang="sk-SK" sz="1100">
                        <a:effectLst/>
                        <a:latin typeface="Calibri"/>
                        <a:ea typeface="Times New Roman"/>
                        <a:cs typeface="Times New Roman"/>
                      </a:endParaRPr>
                    </a:p>
                  </a:txBody>
                  <a:tcPr marL="68580" marR="68580" marT="0" marB="0"/>
                </a:tc>
                <a:tc>
                  <a:txBody>
                    <a:bodyPr/>
                    <a:lstStyle/>
                    <a:p>
                      <a:pPr algn="r">
                        <a:lnSpc>
                          <a:spcPct val="115000"/>
                        </a:lnSpc>
                        <a:spcAft>
                          <a:spcPts val="120"/>
                        </a:spcAft>
                      </a:pPr>
                      <a:r>
                        <a:rPr lang="sk-SK" sz="1200" b="1" dirty="0">
                          <a:effectLst/>
                        </a:rPr>
                        <a:t>141,35</a:t>
                      </a:r>
                      <a:endParaRPr lang="sk-SK" sz="1200" b="1" dirty="0">
                        <a:effectLst/>
                        <a:latin typeface="Calibri"/>
                        <a:ea typeface="Times New Roman"/>
                        <a:cs typeface="Times New Roman"/>
                      </a:endParaRPr>
                    </a:p>
                  </a:txBody>
                  <a:tcPr marL="68580" marR="68580" marT="0" marB="0"/>
                </a:tc>
                <a:tc>
                  <a:txBody>
                    <a:bodyPr/>
                    <a:lstStyle/>
                    <a:p>
                      <a:pPr algn="r">
                        <a:lnSpc>
                          <a:spcPct val="115000"/>
                        </a:lnSpc>
                        <a:spcAft>
                          <a:spcPts val="120"/>
                        </a:spcAft>
                      </a:pPr>
                      <a:r>
                        <a:rPr lang="sk-SK" sz="1200" b="1" dirty="0">
                          <a:effectLst/>
                        </a:rPr>
                        <a:t>145,92</a:t>
                      </a:r>
                      <a:endParaRPr lang="sk-SK" sz="1200" b="1" dirty="0">
                        <a:effectLst/>
                        <a:latin typeface="Calibri"/>
                        <a:ea typeface="Times New Roman"/>
                        <a:cs typeface="Times New Roman"/>
                      </a:endParaRPr>
                    </a:p>
                  </a:txBody>
                  <a:tcPr marL="68580" marR="68580" marT="0" marB="0"/>
                </a:tc>
                <a:tc>
                  <a:txBody>
                    <a:bodyPr/>
                    <a:lstStyle/>
                    <a:p>
                      <a:pPr algn="r">
                        <a:lnSpc>
                          <a:spcPct val="115000"/>
                        </a:lnSpc>
                        <a:spcAft>
                          <a:spcPts val="120"/>
                        </a:spcAft>
                      </a:pPr>
                      <a:r>
                        <a:rPr lang="sk-SK" sz="1200" b="1" dirty="0">
                          <a:effectLst/>
                        </a:rPr>
                        <a:t>147,02</a:t>
                      </a:r>
                      <a:endParaRPr lang="sk-SK" sz="1200" b="1" dirty="0">
                        <a:effectLst/>
                        <a:latin typeface="Calibri"/>
                        <a:ea typeface="Times New Roman"/>
                        <a:cs typeface="Times New Roman"/>
                      </a:endParaRPr>
                    </a:p>
                  </a:txBody>
                  <a:tcPr marL="68580" marR="68580" marT="0" marB="0"/>
                </a:tc>
                <a:tc>
                  <a:txBody>
                    <a:bodyPr/>
                    <a:lstStyle/>
                    <a:p>
                      <a:pPr algn="r">
                        <a:lnSpc>
                          <a:spcPct val="115000"/>
                        </a:lnSpc>
                        <a:spcAft>
                          <a:spcPts val="120"/>
                        </a:spcAft>
                      </a:pPr>
                      <a:r>
                        <a:rPr lang="sk-SK" sz="1200" b="1" dirty="0">
                          <a:effectLst/>
                        </a:rPr>
                        <a:t>148,60</a:t>
                      </a:r>
                      <a:endParaRPr lang="sk-SK" sz="1200" b="1" dirty="0">
                        <a:effectLst/>
                        <a:latin typeface="Calibri"/>
                        <a:ea typeface="Times New Roman"/>
                        <a:cs typeface="Times New Roman"/>
                      </a:endParaRPr>
                    </a:p>
                  </a:txBody>
                  <a:tcPr marL="68580" marR="68580" marT="0" marB="0"/>
                </a:tc>
                <a:tc>
                  <a:txBody>
                    <a:bodyPr/>
                    <a:lstStyle/>
                    <a:p>
                      <a:pPr algn="r">
                        <a:lnSpc>
                          <a:spcPct val="115000"/>
                        </a:lnSpc>
                        <a:spcAft>
                          <a:spcPts val="120"/>
                        </a:spcAft>
                      </a:pPr>
                      <a:r>
                        <a:rPr lang="sk-SK" sz="1200" b="1" dirty="0">
                          <a:effectLst/>
                        </a:rPr>
                        <a:t>38,90</a:t>
                      </a:r>
                      <a:endParaRPr lang="sk-SK" sz="1200" b="1" dirty="0">
                        <a:effectLst/>
                        <a:latin typeface="Calibri"/>
                        <a:ea typeface="Times New Roman"/>
                        <a:cs typeface="Times New Roman"/>
                      </a:endParaRPr>
                    </a:p>
                  </a:txBody>
                  <a:tcPr marL="68580" marR="68580" marT="0" marB="0"/>
                </a:tc>
                <a:tc>
                  <a:txBody>
                    <a:bodyPr/>
                    <a:lstStyle/>
                    <a:p>
                      <a:pPr algn="r">
                        <a:lnSpc>
                          <a:spcPct val="115000"/>
                        </a:lnSpc>
                        <a:spcAft>
                          <a:spcPts val="120"/>
                        </a:spcAft>
                      </a:pPr>
                      <a:r>
                        <a:rPr lang="sk-SK" sz="1200" b="1" dirty="0">
                          <a:effectLst/>
                        </a:rPr>
                        <a:t>39,03</a:t>
                      </a:r>
                      <a:endParaRPr lang="sk-SK" sz="1200" b="1" dirty="0">
                        <a:effectLst/>
                        <a:latin typeface="Calibri"/>
                        <a:ea typeface="Times New Roman"/>
                        <a:cs typeface="Times New Roman"/>
                      </a:endParaRPr>
                    </a:p>
                  </a:txBody>
                  <a:tcPr marL="68580" marR="68580" marT="0" marB="0"/>
                </a:tc>
                <a:tc>
                  <a:txBody>
                    <a:bodyPr/>
                    <a:lstStyle/>
                    <a:p>
                      <a:pPr algn="r">
                        <a:lnSpc>
                          <a:spcPct val="115000"/>
                        </a:lnSpc>
                        <a:spcAft>
                          <a:spcPts val="120"/>
                        </a:spcAft>
                      </a:pPr>
                      <a:r>
                        <a:rPr lang="sk-SK" sz="1200" b="1" dirty="0">
                          <a:effectLst/>
                        </a:rPr>
                        <a:t>39,14</a:t>
                      </a:r>
                      <a:endParaRPr lang="sk-SK" sz="1200" b="1" dirty="0">
                        <a:effectLst/>
                        <a:latin typeface="Calibri"/>
                        <a:ea typeface="Times New Roman"/>
                        <a:cs typeface="Times New Roman"/>
                      </a:endParaRPr>
                    </a:p>
                  </a:txBody>
                  <a:tcPr marL="68580" marR="68580" marT="0" marB="0"/>
                </a:tc>
                <a:tc>
                  <a:txBody>
                    <a:bodyPr/>
                    <a:lstStyle/>
                    <a:p>
                      <a:pPr algn="r">
                        <a:lnSpc>
                          <a:spcPct val="115000"/>
                        </a:lnSpc>
                        <a:spcAft>
                          <a:spcPts val="120"/>
                        </a:spcAft>
                      </a:pPr>
                      <a:r>
                        <a:rPr lang="sk-SK" sz="1200" b="1" dirty="0">
                          <a:effectLst/>
                        </a:rPr>
                        <a:t>39,30</a:t>
                      </a:r>
                      <a:endParaRPr lang="sk-SK" sz="1200" b="1" dirty="0">
                        <a:effectLst/>
                        <a:latin typeface="Calibri"/>
                        <a:ea typeface="Times New Roman"/>
                        <a:cs typeface="Times New Roman"/>
                      </a:endParaRPr>
                    </a:p>
                  </a:txBody>
                  <a:tcPr marL="68580" marR="68580" marT="0" marB="0"/>
                </a:tc>
              </a:tr>
            </a:tbl>
          </a:graphicData>
        </a:graphic>
      </p:graphicFrame>
      <p:sp>
        <p:nvSpPr>
          <p:cNvPr id="5" name="Zástupný symbol čísla snímky 4"/>
          <p:cNvSpPr>
            <a:spLocks noGrp="1"/>
          </p:cNvSpPr>
          <p:nvPr>
            <p:ph type="sldNum" sz="quarter" idx="12"/>
          </p:nvPr>
        </p:nvSpPr>
        <p:spPr/>
        <p:txBody>
          <a:bodyPr/>
          <a:lstStyle/>
          <a:p>
            <a:pPr>
              <a:defRPr/>
            </a:pPr>
            <a:fld id="{77529328-8E10-4D46-8845-D211E2F0042C}" type="slidenum">
              <a:rPr lang="sk-SK" smtClean="0"/>
              <a:pPr>
                <a:defRPr/>
              </a:pPr>
              <a:t>11</a:t>
            </a:fld>
            <a:endParaRPr lang="sk-SK"/>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1"/>
          <p:cNvPicPr>
            <a:picLocks noChangeAspect="1"/>
          </p:cNvPicPr>
          <p:nvPr/>
        </p:nvPicPr>
        <p:blipFill>
          <a:blip r:embed="rId2"/>
          <a:srcRect/>
          <a:stretch>
            <a:fillRect/>
          </a:stretch>
        </p:blipFill>
        <p:spPr bwMode="auto">
          <a:xfrm>
            <a:off x="-6350" y="0"/>
            <a:ext cx="9142413" cy="6858000"/>
          </a:xfrm>
          <a:prstGeom prst="rect">
            <a:avLst/>
          </a:prstGeom>
          <a:noFill/>
          <a:ln w="9525">
            <a:noFill/>
            <a:miter lim="800000"/>
            <a:headEnd/>
            <a:tailEnd/>
          </a:ln>
        </p:spPr>
      </p:pic>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8412" y="548680"/>
            <a:ext cx="7992888" cy="5184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ástupný symbol čísla snímky 3"/>
          <p:cNvSpPr>
            <a:spLocks noGrp="1"/>
          </p:cNvSpPr>
          <p:nvPr>
            <p:ph type="sldNum" sz="quarter" idx="12"/>
          </p:nvPr>
        </p:nvSpPr>
        <p:spPr/>
        <p:txBody>
          <a:bodyPr/>
          <a:lstStyle/>
          <a:p>
            <a:pPr>
              <a:defRPr/>
            </a:pPr>
            <a:fld id="{77529328-8E10-4D46-8845-D211E2F0042C}" type="slidenum">
              <a:rPr lang="sk-SK" smtClean="0"/>
              <a:pPr>
                <a:defRPr/>
              </a:pPr>
              <a:t>12</a:t>
            </a:fld>
            <a:endParaRPr lang="sk-SK"/>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1"/>
          <p:cNvPicPr>
            <a:picLocks noChangeAspect="1"/>
          </p:cNvPicPr>
          <p:nvPr/>
        </p:nvPicPr>
        <p:blipFill>
          <a:blip r:embed="rId2"/>
          <a:srcRect/>
          <a:stretch>
            <a:fillRect/>
          </a:stretch>
        </p:blipFill>
        <p:spPr bwMode="auto">
          <a:xfrm>
            <a:off x="-6350" y="0"/>
            <a:ext cx="9142413" cy="6858000"/>
          </a:xfrm>
          <a:prstGeom prst="rect">
            <a:avLst/>
          </a:prstGeom>
          <a:noFill/>
          <a:ln w="9525">
            <a:noFill/>
            <a:miter lim="800000"/>
            <a:headEnd/>
            <a:tailEnd/>
          </a:ln>
        </p:spPr>
      </p:pic>
      <p:sp>
        <p:nvSpPr>
          <p:cNvPr id="29699" name="Rectangle 3"/>
          <p:cNvSpPr>
            <a:spLocks noChangeArrowheads="1"/>
          </p:cNvSpPr>
          <p:nvPr/>
        </p:nvSpPr>
        <p:spPr bwMode="auto">
          <a:xfrm>
            <a:off x="755650" y="301625"/>
            <a:ext cx="7632700" cy="707886"/>
          </a:xfrm>
          <a:prstGeom prst="rect">
            <a:avLst/>
          </a:prstGeom>
          <a:noFill/>
          <a:ln w="9525">
            <a:noFill/>
            <a:miter lim="800000"/>
            <a:headEnd/>
            <a:tailEnd/>
          </a:ln>
          <a:effectLst/>
        </p:spPr>
        <p:txBody>
          <a:bodyPr>
            <a:spAutoFit/>
          </a:bodyPr>
          <a:lstStyle/>
          <a:p>
            <a:pPr algn="l"/>
            <a:endParaRPr lang="sk-SK" sz="2000" dirty="0">
              <a:latin typeface="Calibri" pitchFamily="34" charset="0"/>
            </a:endParaRPr>
          </a:p>
          <a:p>
            <a:pPr algn="l">
              <a:buFontTx/>
              <a:buChar char="•"/>
            </a:pPr>
            <a:r>
              <a:rPr lang="sk-SK" sz="2000" dirty="0">
                <a:latin typeface="Calibri" pitchFamily="34" charset="0"/>
              </a:rPr>
              <a:t> </a:t>
            </a:r>
          </a:p>
        </p:txBody>
      </p:sp>
      <p:graphicFrame>
        <p:nvGraphicFramePr>
          <p:cNvPr id="2" name="Tabuľka 1"/>
          <p:cNvGraphicFramePr>
            <a:graphicFrameLocks noGrp="1"/>
          </p:cNvGraphicFramePr>
          <p:nvPr>
            <p:extLst>
              <p:ext uri="{D42A27DB-BD31-4B8C-83A1-F6EECF244321}">
                <p14:modId xmlns:p14="http://schemas.microsoft.com/office/powerpoint/2010/main" val="3835081726"/>
              </p:ext>
            </p:extLst>
          </p:nvPr>
        </p:nvGraphicFramePr>
        <p:xfrm>
          <a:off x="395533" y="548680"/>
          <a:ext cx="8858563" cy="5382710"/>
        </p:xfrm>
        <a:graphic>
          <a:graphicData uri="http://schemas.openxmlformats.org/drawingml/2006/table">
            <a:tbl>
              <a:tblPr firstRow="1" firstCol="1" bandRow="1">
                <a:tableStyleId>{5C22544A-7EE6-4342-B048-85BDC9FD1C3A}</a:tableStyleId>
              </a:tblPr>
              <a:tblGrid>
                <a:gridCol w="956200"/>
                <a:gridCol w="654447"/>
                <a:gridCol w="805324"/>
                <a:gridCol w="805324"/>
                <a:gridCol w="805324"/>
                <a:gridCol w="805324"/>
                <a:gridCol w="805324"/>
                <a:gridCol w="805324"/>
                <a:gridCol w="805324"/>
                <a:gridCol w="805324"/>
                <a:gridCol w="805324"/>
              </a:tblGrid>
              <a:tr h="580191">
                <a:tc gridSpan="11">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k-SK" sz="1800" b="1" kern="1200" dirty="0" smtClean="0">
                          <a:solidFill>
                            <a:schemeClr val="lt1"/>
                          </a:solidFill>
                          <a:effectLst/>
                          <a:latin typeface="+mn-lt"/>
                          <a:ea typeface="+mn-ea"/>
                          <a:cs typeface="+mn-cs"/>
                        </a:rPr>
                        <a:t>Stredná dĺžka života pri narodení u mužov a žien v jednotlivých okresoch Košického samosprávneho kraja v rokoch 2008 – 2012</a:t>
                      </a:r>
                    </a:p>
                    <a:p>
                      <a:endParaRPr lang="sk-SK" sz="1000" dirty="0">
                        <a:effectLst/>
                        <a:latin typeface="Calibri"/>
                        <a:ea typeface="Times New Roman"/>
                      </a:endParaRPr>
                    </a:p>
                  </a:txBody>
                  <a:tcPr marL="63349" marR="63349" marT="0" marB="0"/>
                </a:tc>
                <a:tc hMerge="1">
                  <a:txBody>
                    <a:bodyPr/>
                    <a:lstStyle/>
                    <a:p>
                      <a:endParaRPr lang="sk-SK"/>
                    </a:p>
                  </a:txBody>
                  <a:tcPr/>
                </a:tc>
                <a:tc hMerge="1">
                  <a:txBody>
                    <a:bodyPr/>
                    <a:lstStyle/>
                    <a:p>
                      <a:endParaRPr lang="sk-SK"/>
                    </a:p>
                  </a:txBody>
                  <a:tcPr/>
                </a:tc>
                <a:tc hMerge="1">
                  <a:txBody>
                    <a:bodyPr/>
                    <a:lstStyle/>
                    <a:p>
                      <a:endParaRPr lang="sk-SK"/>
                    </a:p>
                  </a:txBody>
                  <a:tcPr/>
                </a:tc>
                <a:tc hMerge="1">
                  <a:txBody>
                    <a:bodyPr/>
                    <a:lstStyle/>
                    <a:p>
                      <a:endParaRPr lang="sk-SK"/>
                    </a:p>
                  </a:txBody>
                  <a:tcPr/>
                </a:tc>
                <a:tc hMerge="1">
                  <a:txBody>
                    <a:bodyPr/>
                    <a:lstStyle/>
                    <a:p>
                      <a:endParaRPr lang="sk-SK"/>
                    </a:p>
                  </a:txBody>
                  <a:tcPr/>
                </a:tc>
                <a:tc hMerge="1">
                  <a:txBody>
                    <a:bodyPr/>
                    <a:lstStyle/>
                    <a:p>
                      <a:endParaRPr lang="sk-SK"/>
                    </a:p>
                  </a:txBody>
                  <a:tcPr/>
                </a:tc>
                <a:tc hMerge="1">
                  <a:txBody>
                    <a:bodyPr/>
                    <a:lstStyle/>
                    <a:p>
                      <a:endParaRPr lang="sk-SK"/>
                    </a:p>
                  </a:txBody>
                  <a:tcPr/>
                </a:tc>
                <a:tc hMerge="1">
                  <a:txBody>
                    <a:bodyPr/>
                    <a:lstStyle/>
                    <a:p>
                      <a:endParaRPr lang="sk-SK"/>
                    </a:p>
                  </a:txBody>
                  <a:tcPr/>
                </a:tc>
                <a:tc hMerge="1">
                  <a:txBody>
                    <a:bodyPr/>
                    <a:lstStyle/>
                    <a:p>
                      <a:endParaRPr lang="sk-SK"/>
                    </a:p>
                  </a:txBody>
                  <a:tcPr/>
                </a:tc>
                <a:tc hMerge="1">
                  <a:txBody>
                    <a:bodyPr/>
                    <a:lstStyle/>
                    <a:p>
                      <a:endParaRPr lang="sk-SK"/>
                    </a:p>
                  </a:txBody>
                  <a:tcPr/>
                </a:tc>
              </a:tr>
              <a:tr h="175228">
                <a:tc rowSpan="2">
                  <a:txBody>
                    <a:bodyPr/>
                    <a:lstStyle/>
                    <a:p>
                      <a:pPr algn="just">
                        <a:lnSpc>
                          <a:spcPct val="115000"/>
                        </a:lnSpc>
                        <a:spcAft>
                          <a:spcPts val="120"/>
                        </a:spcAft>
                      </a:pPr>
                      <a:r>
                        <a:rPr lang="sk-SK" sz="900">
                          <a:effectLst/>
                        </a:rPr>
                        <a:t> </a:t>
                      </a:r>
                      <a:endParaRPr lang="sk-SK" sz="1000">
                        <a:effectLst/>
                        <a:latin typeface="Calibri"/>
                        <a:ea typeface="Times New Roman"/>
                        <a:cs typeface="Times New Roman"/>
                      </a:endParaRPr>
                    </a:p>
                  </a:txBody>
                  <a:tcPr marL="63349" marR="63349" marT="0" marB="0"/>
                </a:tc>
                <a:tc gridSpan="5">
                  <a:txBody>
                    <a:bodyPr/>
                    <a:lstStyle/>
                    <a:p>
                      <a:pPr algn="ctr">
                        <a:lnSpc>
                          <a:spcPct val="115000"/>
                        </a:lnSpc>
                        <a:spcAft>
                          <a:spcPts val="120"/>
                        </a:spcAft>
                      </a:pPr>
                      <a:r>
                        <a:rPr lang="sk-SK" sz="1200" dirty="0">
                          <a:effectLst/>
                        </a:rPr>
                        <a:t>Muži</a:t>
                      </a:r>
                      <a:endParaRPr lang="sk-SK" sz="1200" dirty="0">
                        <a:effectLst/>
                        <a:latin typeface="Calibri"/>
                        <a:ea typeface="Times New Roman"/>
                        <a:cs typeface="Times New Roman"/>
                      </a:endParaRPr>
                    </a:p>
                  </a:txBody>
                  <a:tcPr marL="63349" marR="63349" marT="0" marB="0"/>
                </a:tc>
                <a:tc hMerge="1">
                  <a:txBody>
                    <a:bodyPr/>
                    <a:lstStyle/>
                    <a:p>
                      <a:endParaRPr lang="sk-SK"/>
                    </a:p>
                  </a:txBody>
                  <a:tcPr/>
                </a:tc>
                <a:tc hMerge="1">
                  <a:txBody>
                    <a:bodyPr/>
                    <a:lstStyle/>
                    <a:p>
                      <a:endParaRPr lang="sk-SK"/>
                    </a:p>
                  </a:txBody>
                  <a:tcPr/>
                </a:tc>
                <a:tc hMerge="1">
                  <a:txBody>
                    <a:bodyPr/>
                    <a:lstStyle/>
                    <a:p>
                      <a:endParaRPr lang="sk-SK"/>
                    </a:p>
                  </a:txBody>
                  <a:tcPr/>
                </a:tc>
                <a:tc hMerge="1">
                  <a:txBody>
                    <a:bodyPr/>
                    <a:lstStyle/>
                    <a:p>
                      <a:endParaRPr lang="sk-SK"/>
                    </a:p>
                  </a:txBody>
                  <a:tcPr/>
                </a:tc>
                <a:tc gridSpan="5">
                  <a:txBody>
                    <a:bodyPr/>
                    <a:lstStyle/>
                    <a:p>
                      <a:pPr algn="ctr">
                        <a:lnSpc>
                          <a:spcPct val="115000"/>
                        </a:lnSpc>
                        <a:spcAft>
                          <a:spcPts val="120"/>
                        </a:spcAft>
                      </a:pPr>
                      <a:r>
                        <a:rPr lang="sk-SK" sz="1200" b="1" dirty="0">
                          <a:solidFill>
                            <a:schemeClr val="tx2">
                              <a:lumMod val="75000"/>
                            </a:schemeClr>
                          </a:solidFill>
                          <a:effectLst/>
                        </a:rPr>
                        <a:t>Ženy</a:t>
                      </a:r>
                      <a:endParaRPr lang="sk-SK" sz="1200" b="1" dirty="0">
                        <a:solidFill>
                          <a:schemeClr val="tx2">
                            <a:lumMod val="75000"/>
                          </a:schemeClr>
                        </a:solidFill>
                        <a:effectLst/>
                        <a:latin typeface="Calibri"/>
                        <a:ea typeface="Times New Roman"/>
                        <a:cs typeface="Times New Roman"/>
                      </a:endParaRPr>
                    </a:p>
                  </a:txBody>
                  <a:tcPr marL="63349" marR="63349" marT="0" marB="0"/>
                </a:tc>
                <a:tc hMerge="1">
                  <a:txBody>
                    <a:bodyPr/>
                    <a:lstStyle/>
                    <a:p>
                      <a:endParaRPr lang="sk-SK"/>
                    </a:p>
                  </a:txBody>
                  <a:tcPr/>
                </a:tc>
                <a:tc hMerge="1">
                  <a:txBody>
                    <a:bodyPr/>
                    <a:lstStyle/>
                    <a:p>
                      <a:endParaRPr lang="sk-SK"/>
                    </a:p>
                  </a:txBody>
                  <a:tcPr/>
                </a:tc>
                <a:tc hMerge="1">
                  <a:txBody>
                    <a:bodyPr/>
                    <a:lstStyle/>
                    <a:p>
                      <a:endParaRPr lang="sk-SK"/>
                    </a:p>
                  </a:txBody>
                  <a:tcPr/>
                </a:tc>
                <a:tc hMerge="1">
                  <a:txBody>
                    <a:bodyPr/>
                    <a:lstStyle/>
                    <a:p>
                      <a:endParaRPr lang="sk-SK"/>
                    </a:p>
                  </a:txBody>
                  <a:tcPr/>
                </a:tc>
              </a:tr>
              <a:tr h="165230">
                <a:tc vMerge="1">
                  <a:txBody>
                    <a:bodyPr/>
                    <a:lstStyle/>
                    <a:p>
                      <a:endParaRPr lang="sk-SK"/>
                    </a:p>
                  </a:txBody>
                  <a:tcPr/>
                </a:tc>
                <a:tc>
                  <a:txBody>
                    <a:bodyPr/>
                    <a:lstStyle/>
                    <a:p>
                      <a:pPr algn="r">
                        <a:lnSpc>
                          <a:spcPct val="115000"/>
                        </a:lnSpc>
                        <a:spcAft>
                          <a:spcPts val="120"/>
                        </a:spcAft>
                      </a:pPr>
                      <a:r>
                        <a:rPr lang="sk-SK" sz="1200" dirty="0">
                          <a:effectLst/>
                        </a:rPr>
                        <a:t>2008</a:t>
                      </a:r>
                      <a:endParaRPr lang="sk-SK" sz="1200" dirty="0">
                        <a:effectLst/>
                        <a:latin typeface="Calibri"/>
                        <a:ea typeface="Times New Roman"/>
                        <a:cs typeface="Times New Roman"/>
                      </a:endParaRPr>
                    </a:p>
                  </a:txBody>
                  <a:tcPr marL="63349" marR="63349" marT="0" marB="0"/>
                </a:tc>
                <a:tc>
                  <a:txBody>
                    <a:bodyPr/>
                    <a:lstStyle/>
                    <a:p>
                      <a:pPr algn="r">
                        <a:lnSpc>
                          <a:spcPct val="115000"/>
                        </a:lnSpc>
                        <a:spcAft>
                          <a:spcPts val="120"/>
                        </a:spcAft>
                      </a:pPr>
                      <a:r>
                        <a:rPr lang="sk-SK" sz="1200" dirty="0">
                          <a:effectLst/>
                        </a:rPr>
                        <a:t>2009</a:t>
                      </a:r>
                      <a:endParaRPr lang="sk-SK" sz="1200" dirty="0">
                        <a:effectLst/>
                        <a:latin typeface="Calibri"/>
                        <a:ea typeface="Times New Roman"/>
                        <a:cs typeface="Times New Roman"/>
                      </a:endParaRPr>
                    </a:p>
                  </a:txBody>
                  <a:tcPr marL="63349" marR="63349" marT="0" marB="0"/>
                </a:tc>
                <a:tc>
                  <a:txBody>
                    <a:bodyPr/>
                    <a:lstStyle/>
                    <a:p>
                      <a:pPr algn="r">
                        <a:lnSpc>
                          <a:spcPct val="115000"/>
                        </a:lnSpc>
                        <a:spcAft>
                          <a:spcPts val="120"/>
                        </a:spcAft>
                      </a:pPr>
                      <a:r>
                        <a:rPr lang="sk-SK" sz="1200" dirty="0">
                          <a:effectLst/>
                        </a:rPr>
                        <a:t>2010</a:t>
                      </a:r>
                      <a:endParaRPr lang="sk-SK" sz="1200" dirty="0">
                        <a:effectLst/>
                        <a:latin typeface="Calibri"/>
                        <a:ea typeface="Times New Roman"/>
                        <a:cs typeface="Times New Roman"/>
                      </a:endParaRPr>
                    </a:p>
                  </a:txBody>
                  <a:tcPr marL="63349" marR="63349" marT="0" marB="0"/>
                </a:tc>
                <a:tc>
                  <a:txBody>
                    <a:bodyPr/>
                    <a:lstStyle/>
                    <a:p>
                      <a:pPr algn="r">
                        <a:lnSpc>
                          <a:spcPct val="115000"/>
                        </a:lnSpc>
                        <a:spcAft>
                          <a:spcPts val="120"/>
                        </a:spcAft>
                      </a:pPr>
                      <a:r>
                        <a:rPr lang="sk-SK" sz="1200">
                          <a:effectLst/>
                        </a:rPr>
                        <a:t>2011</a:t>
                      </a:r>
                      <a:endParaRPr lang="sk-SK" sz="1200">
                        <a:effectLst/>
                        <a:latin typeface="Calibri"/>
                        <a:ea typeface="Times New Roman"/>
                        <a:cs typeface="Times New Roman"/>
                      </a:endParaRPr>
                    </a:p>
                  </a:txBody>
                  <a:tcPr marL="63349" marR="63349" marT="0" marB="0"/>
                </a:tc>
                <a:tc>
                  <a:txBody>
                    <a:bodyPr/>
                    <a:lstStyle/>
                    <a:p>
                      <a:pPr algn="r">
                        <a:lnSpc>
                          <a:spcPct val="115000"/>
                        </a:lnSpc>
                        <a:spcAft>
                          <a:spcPts val="120"/>
                        </a:spcAft>
                      </a:pPr>
                      <a:r>
                        <a:rPr lang="sk-SK" sz="1200">
                          <a:effectLst/>
                        </a:rPr>
                        <a:t>2012</a:t>
                      </a:r>
                      <a:endParaRPr lang="sk-SK" sz="1200">
                        <a:effectLst/>
                        <a:latin typeface="Calibri"/>
                        <a:ea typeface="Times New Roman"/>
                        <a:cs typeface="Times New Roman"/>
                      </a:endParaRPr>
                    </a:p>
                  </a:txBody>
                  <a:tcPr marL="63349" marR="63349" marT="0" marB="0"/>
                </a:tc>
                <a:tc>
                  <a:txBody>
                    <a:bodyPr/>
                    <a:lstStyle/>
                    <a:p>
                      <a:pPr algn="r">
                        <a:lnSpc>
                          <a:spcPct val="115000"/>
                        </a:lnSpc>
                        <a:spcAft>
                          <a:spcPts val="120"/>
                        </a:spcAft>
                      </a:pPr>
                      <a:r>
                        <a:rPr lang="sk-SK" sz="1200" b="1" dirty="0">
                          <a:solidFill>
                            <a:schemeClr val="tx2">
                              <a:lumMod val="75000"/>
                            </a:schemeClr>
                          </a:solidFill>
                          <a:effectLst/>
                        </a:rPr>
                        <a:t>2008</a:t>
                      </a:r>
                      <a:endParaRPr lang="sk-SK" sz="1200" b="1" dirty="0">
                        <a:solidFill>
                          <a:schemeClr val="tx2">
                            <a:lumMod val="75000"/>
                          </a:schemeClr>
                        </a:solidFill>
                        <a:effectLst/>
                        <a:latin typeface="Calibri"/>
                        <a:ea typeface="Times New Roman"/>
                        <a:cs typeface="Times New Roman"/>
                      </a:endParaRPr>
                    </a:p>
                  </a:txBody>
                  <a:tcPr marL="63349" marR="63349" marT="0" marB="0"/>
                </a:tc>
                <a:tc>
                  <a:txBody>
                    <a:bodyPr/>
                    <a:lstStyle/>
                    <a:p>
                      <a:pPr algn="r">
                        <a:lnSpc>
                          <a:spcPct val="115000"/>
                        </a:lnSpc>
                        <a:spcAft>
                          <a:spcPts val="120"/>
                        </a:spcAft>
                      </a:pPr>
                      <a:r>
                        <a:rPr lang="sk-SK" sz="1200" b="1" dirty="0">
                          <a:solidFill>
                            <a:schemeClr val="tx2">
                              <a:lumMod val="75000"/>
                            </a:schemeClr>
                          </a:solidFill>
                          <a:effectLst/>
                        </a:rPr>
                        <a:t>2009</a:t>
                      </a:r>
                      <a:endParaRPr lang="sk-SK" sz="1200" b="1" dirty="0">
                        <a:solidFill>
                          <a:schemeClr val="tx2">
                            <a:lumMod val="75000"/>
                          </a:schemeClr>
                        </a:solidFill>
                        <a:effectLst/>
                        <a:latin typeface="Calibri"/>
                        <a:ea typeface="Times New Roman"/>
                        <a:cs typeface="Times New Roman"/>
                      </a:endParaRPr>
                    </a:p>
                  </a:txBody>
                  <a:tcPr marL="63349" marR="63349" marT="0" marB="0"/>
                </a:tc>
                <a:tc>
                  <a:txBody>
                    <a:bodyPr/>
                    <a:lstStyle/>
                    <a:p>
                      <a:pPr algn="r">
                        <a:lnSpc>
                          <a:spcPct val="115000"/>
                        </a:lnSpc>
                        <a:spcAft>
                          <a:spcPts val="120"/>
                        </a:spcAft>
                      </a:pPr>
                      <a:r>
                        <a:rPr lang="sk-SK" sz="1200" b="1" dirty="0">
                          <a:solidFill>
                            <a:schemeClr val="tx2">
                              <a:lumMod val="75000"/>
                            </a:schemeClr>
                          </a:solidFill>
                          <a:effectLst/>
                        </a:rPr>
                        <a:t>2010</a:t>
                      </a:r>
                      <a:endParaRPr lang="sk-SK" sz="1200" b="1" dirty="0">
                        <a:solidFill>
                          <a:schemeClr val="tx2">
                            <a:lumMod val="75000"/>
                          </a:schemeClr>
                        </a:solidFill>
                        <a:effectLst/>
                        <a:latin typeface="Calibri"/>
                        <a:ea typeface="Times New Roman"/>
                        <a:cs typeface="Times New Roman"/>
                      </a:endParaRPr>
                    </a:p>
                  </a:txBody>
                  <a:tcPr marL="63349" marR="63349" marT="0" marB="0"/>
                </a:tc>
                <a:tc>
                  <a:txBody>
                    <a:bodyPr/>
                    <a:lstStyle/>
                    <a:p>
                      <a:pPr algn="r">
                        <a:lnSpc>
                          <a:spcPct val="115000"/>
                        </a:lnSpc>
                        <a:spcAft>
                          <a:spcPts val="120"/>
                        </a:spcAft>
                      </a:pPr>
                      <a:r>
                        <a:rPr lang="sk-SK" sz="1200" b="1" dirty="0">
                          <a:solidFill>
                            <a:schemeClr val="tx2">
                              <a:lumMod val="75000"/>
                            </a:schemeClr>
                          </a:solidFill>
                          <a:effectLst/>
                        </a:rPr>
                        <a:t>2011</a:t>
                      </a:r>
                      <a:endParaRPr lang="sk-SK" sz="1200" b="1" dirty="0">
                        <a:solidFill>
                          <a:schemeClr val="tx2">
                            <a:lumMod val="75000"/>
                          </a:schemeClr>
                        </a:solidFill>
                        <a:effectLst/>
                        <a:latin typeface="Calibri"/>
                        <a:ea typeface="Times New Roman"/>
                        <a:cs typeface="Times New Roman"/>
                      </a:endParaRPr>
                    </a:p>
                  </a:txBody>
                  <a:tcPr marL="63349" marR="63349" marT="0" marB="0"/>
                </a:tc>
                <a:tc>
                  <a:txBody>
                    <a:bodyPr/>
                    <a:lstStyle/>
                    <a:p>
                      <a:pPr algn="r">
                        <a:lnSpc>
                          <a:spcPct val="115000"/>
                        </a:lnSpc>
                        <a:spcAft>
                          <a:spcPts val="120"/>
                        </a:spcAft>
                      </a:pPr>
                      <a:r>
                        <a:rPr lang="sk-SK" sz="1200" b="1" dirty="0">
                          <a:solidFill>
                            <a:schemeClr val="tx2">
                              <a:lumMod val="75000"/>
                            </a:schemeClr>
                          </a:solidFill>
                          <a:effectLst/>
                        </a:rPr>
                        <a:t>2012</a:t>
                      </a:r>
                      <a:endParaRPr lang="sk-SK" sz="1200" b="1" dirty="0">
                        <a:solidFill>
                          <a:schemeClr val="tx2">
                            <a:lumMod val="75000"/>
                          </a:schemeClr>
                        </a:solidFill>
                        <a:effectLst/>
                        <a:latin typeface="Calibri"/>
                        <a:ea typeface="Times New Roman"/>
                        <a:cs typeface="Times New Roman"/>
                      </a:endParaRPr>
                    </a:p>
                  </a:txBody>
                  <a:tcPr marL="63349" marR="63349" marT="0" marB="0"/>
                </a:tc>
              </a:tr>
              <a:tr h="289025">
                <a:tc>
                  <a:txBody>
                    <a:bodyPr/>
                    <a:lstStyle/>
                    <a:p>
                      <a:pPr algn="just">
                        <a:lnSpc>
                          <a:spcPct val="115000"/>
                        </a:lnSpc>
                        <a:spcAft>
                          <a:spcPts val="120"/>
                        </a:spcAft>
                      </a:pPr>
                      <a:r>
                        <a:rPr lang="sk-SK" sz="1100" dirty="0">
                          <a:effectLst/>
                        </a:rPr>
                        <a:t>Košický kraj</a:t>
                      </a:r>
                      <a:endParaRPr lang="sk-SK" sz="1100" dirty="0">
                        <a:effectLst/>
                        <a:latin typeface="Calibri"/>
                        <a:ea typeface="Times New Roman"/>
                        <a:cs typeface="Times New Roman"/>
                      </a:endParaRPr>
                    </a:p>
                  </a:txBody>
                  <a:tcPr marL="63349" marR="63349" marT="0" marB="0"/>
                </a:tc>
                <a:tc>
                  <a:txBody>
                    <a:bodyPr/>
                    <a:lstStyle/>
                    <a:p>
                      <a:pPr algn="r">
                        <a:lnSpc>
                          <a:spcPct val="115000"/>
                        </a:lnSpc>
                        <a:spcAft>
                          <a:spcPts val="120"/>
                        </a:spcAft>
                      </a:pPr>
                      <a:r>
                        <a:rPr lang="sk-SK" sz="1200" dirty="0">
                          <a:effectLst/>
                        </a:rPr>
                        <a:t>69,67</a:t>
                      </a:r>
                      <a:endParaRPr lang="sk-SK" sz="1200" dirty="0">
                        <a:effectLst/>
                        <a:latin typeface="Calibri"/>
                        <a:ea typeface="Times New Roman"/>
                        <a:cs typeface="Times New Roman"/>
                      </a:endParaRPr>
                    </a:p>
                  </a:txBody>
                  <a:tcPr marL="63349" marR="63349" marT="0" marB="0"/>
                </a:tc>
                <a:tc>
                  <a:txBody>
                    <a:bodyPr/>
                    <a:lstStyle/>
                    <a:p>
                      <a:pPr algn="r">
                        <a:lnSpc>
                          <a:spcPct val="115000"/>
                        </a:lnSpc>
                        <a:spcAft>
                          <a:spcPts val="120"/>
                        </a:spcAft>
                      </a:pPr>
                      <a:r>
                        <a:rPr lang="sk-SK" sz="1200" dirty="0">
                          <a:effectLst/>
                        </a:rPr>
                        <a:t>70,11</a:t>
                      </a:r>
                      <a:endParaRPr lang="sk-SK" sz="1200" dirty="0">
                        <a:effectLst/>
                        <a:latin typeface="Calibri"/>
                        <a:ea typeface="Times New Roman"/>
                        <a:cs typeface="Times New Roman"/>
                      </a:endParaRPr>
                    </a:p>
                  </a:txBody>
                  <a:tcPr marL="63349" marR="63349" marT="0" marB="0"/>
                </a:tc>
                <a:tc>
                  <a:txBody>
                    <a:bodyPr/>
                    <a:lstStyle/>
                    <a:p>
                      <a:pPr algn="r">
                        <a:lnSpc>
                          <a:spcPct val="115000"/>
                        </a:lnSpc>
                        <a:spcAft>
                          <a:spcPts val="120"/>
                        </a:spcAft>
                      </a:pPr>
                      <a:r>
                        <a:rPr lang="sk-SK" sz="1200" dirty="0">
                          <a:effectLst/>
                        </a:rPr>
                        <a:t>70,54</a:t>
                      </a:r>
                      <a:endParaRPr lang="sk-SK" sz="1200" dirty="0">
                        <a:effectLst/>
                        <a:latin typeface="Calibri"/>
                        <a:ea typeface="Times New Roman"/>
                        <a:cs typeface="Times New Roman"/>
                      </a:endParaRPr>
                    </a:p>
                  </a:txBody>
                  <a:tcPr marL="63349" marR="63349" marT="0" marB="0"/>
                </a:tc>
                <a:tc>
                  <a:txBody>
                    <a:bodyPr/>
                    <a:lstStyle/>
                    <a:p>
                      <a:pPr algn="r">
                        <a:lnSpc>
                          <a:spcPct val="115000"/>
                        </a:lnSpc>
                        <a:spcAft>
                          <a:spcPts val="120"/>
                        </a:spcAft>
                      </a:pPr>
                      <a:r>
                        <a:rPr lang="sk-SK" sz="1200" dirty="0">
                          <a:effectLst/>
                        </a:rPr>
                        <a:t>70,83</a:t>
                      </a:r>
                      <a:endParaRPr lang="sk-SK" sz="1200" dirty="0">
                        <a:effectLst/>
                        <a:latin typeface="Calibri"/>
                        <a:ea typeface="Times New Roman"/>
                        <a:cs typeface="Times New Roman"/>
                      </a:endParaRPr>
                    </a:p>
                  </a:txBody>
                  <a:tcPr marL="63349" marR="63349" marT="0" marB="0"/>
                </a:tc>
                <a:tc>
                  <a:txBody>
                    <a:bodyPr/>
                    <a:lstStyle/>
                    <a:p>
                      <a:pPr algn="r">
                        <a:lnSpc>
                          <a:spcPct val="115000"/>
                        </a:lnSpc>
                        <a:spcAft>
                          <a:spcPts val="120"/>
                        </a:spcAft>
                      </a:pPr>
                      <a:r>
                        <a:rPr lang="sk-SK" sz="1200" dirty="0">
                          <a:effectLst/>
                        </a:rPr>
                        <a:t>71,18</a:t>
                      </a:r>
                      <a:endParaRPr lang="sk-SK" sz="1200" dirty="0">
                        <a:effectLst/>
                        <a:latin typeface="Calibri"/>
                        <a:ea typeface="Times New Roman"/>
                        <a:cs typeface="Times New Roman"/>
                      </a:endParaRPr>
                    </a:p>
                  </a:txBody>
                  <a:tcPr marL="63349" marR="63349" marT="0" marB="0"/>
                </a:tc>
                <a:tc>
                  <a:txBody>
                    <a:bodyPr/>
                    <a:lstStyle/>
                    <a:p>
                      <a:pPr algn="r">
                        <a:lnSpc>
                          <a:spcPct val="115000"/>
                        </a:lnSpc>
                        <a:spcAft>
                          <a:spcPts val="120"/>
                        </a:spcAft>
                      </a:pPr>
                      <a:r>
                        <a:rPr lang="sk-SK" sz="1200" b="1" dirty="0">
                          <a:solidFill>
                            <a:schemeClr val="tx2">
                              <a:lumMod val="75000"/>
                            </a:schemeClr>
                          </a:solidFill>
                          <a:effectLst/>
                        </a:rPr>
                        <a:t>77,82</a:t>
                      </a:r>
                      <a:endParaRPr lang="sk-SK" sz="1200" b="1" dirty="0">
                        <a:solidFill>
                          <a:schemeClr val="tx2">
                            <a:lumMod val="75000"/>
                          </a:schemeClr>
                        </a:solidFill>
                        <a:effectLst/>
                        <a:latin typeface="Calibri"/>
                        <a:ea typeface="Times New Roman"/>
                        <a:cs typeface="Times New Roman"/>
                      </a:endParaRPr>
                    </a:p>
                  </a:txBody>
                  <a:tcPr marL="63349" marR="63349" marT="0" marB="0"/>
                </a:tc>
                <a:tc>
                  <a:txBody>
                    <a:bodyPr/>
                    <a:lstStyle/>
                    <a:p>
                      <a:pPr algn="r">
                        <a:lnSpc>
                          <a:spcPct val="115000"/>
                        </a:lnSpc>
                        <a:spcAft>
                          <a:spcPts val="120"/>
                        </a:spcAft>
                      </a:pPr>
                      <a:r>
                        <a:rPr lang="sk-SK" sz="1200" b="1" dirty="0">
                          <a:solidFill>
                            <a:schemeClr val="tx2">
                              <a:lumMod val="75000"/>
                            </a:schemeClr>
                          </a:solidFill>
                          <a:effectLst/>
                        </a:rPr>
                        <a:t>77,92</a:t>
                      </a:r>
                      <a:endParaRPr lang="sk-SK" sz="1200" b="1" dirty="0">
                        <a:solidFill>
                          <a:schemeClr val="tx2">
                            <a:lumMod val="75000"/>
                          </a:schemeClr>
                        </a:solidFill>
                        <a:effectLst/>
                        <a:latin typeface="Calibri"/>
                        <a:ea typeface="Times New Roman"/>
                        <a:cs typeface="Times New Roman"/>
                      </a:endParaRPr>
                    </a:p>
                  </a:txBody>
                  <a:tcPr marL="63349" marR="63349" marT="0" marB="0"/>
                </a:tc>
                <a:tc>
                  <a:txBody>
                    <a:bodyPr/>
                    <a:lstStyle/>
                    <a:p>
                      <a:pPr algn="r">
                        <a:lnSpc>
                          <a:spcPct val="115000"/>
                        </a:lnSpc>
                        <a:spcAft>
                          <a:spcPts val="120"/>
                        </a:spcAft>
                      </a:pPr>
                      <a:r>
                        <a:rPr lang="sk-SK" sz="1200" b="1" dirty="0">
                          <a:solidFill>
                            <a:schemeClr val="tx2">
                              <a:lumMod val="75000"/>
                            </a:schemeClr>
                          </a:solidFill>
                          <a:effectLst/>
                        </a:rPr>
                        <a:t>78,05</a:t>
                      </a:r>
                      <a:endParaRPr lang="sk-SK" sz="1200" b="1" dirty="0">
                        <a:solidFill>
                          <a:schemeClr val="tx2">
                            <a:lumMod val="75000"/>
                          </a:schemeClr>
                        </a:solidFill>
                        <a:effectLst/>
                        <a:latin typeface="Calibri"/>
                        <a:ea typeface="Times New Roman"/>
                        <a:cs typeface="Times New Roman"/>
                      </a:endParaRPr>
                    </a:p>
                  </a:txBody>
                  <a:tcPr marL="63349" marR="63349" marT="0" marB="0"/>
                </a:tc>
                <a:tc>
                  <a:txBody>
                    <a:bodyPr/>
                    <a:lstStyle/>
                    <a:p>
                      <a:pPr algn="r">
                        <a:lnSpc>
                          <a:spcPct val="115000"/>
                        </a:lnSpc>
                        <a:spcAft>
                          <a:spcPts val="120"/>
                        </a:spcAft>
                      </a:pPr>
                      <a:r>
                        <a:rPr lang="sk-SK" sz="1200" b="1" dirty="0">
                          <a:solidFill>
                            <a:schemeClr val="tx2">
                              <a:lumMod val="75000"/>
                            </a:schemeClr>
                          </a:solidFill>
                          <a:effectLst/>
                        </a:rPr>
                        <a:t>78,35</a:t>
                      </a:r>
                      <a:endParaRPr lang="sk-SK" sz="1200" b="1" dirty="0">
                        <a:solidFill>
                          <a:schemeClr val="tx2">
                            <a:lumMod val="75000"/>
                          </a:schemeClr>
                        </a:solidFill>
                        <a:effectLst/>
                        <a:latin typeface="Calibri"/>
                        <a:ea typeface="Times New Roman"/>
                        <a:cs typeface="Times New Roman"/>
                      </a:endParaRPr>
                    </a:p>
                  </a:txBody>
                  <a:tcPr marL="63349" marR="63349" marT="0" marB="0"/>
                </a:tc>
                <a:tc>
                  <a:txBody>
                    <a:bodyPr/>
                    <a:lstStyle/>
                    <a:p>
                      <a:pPr algn="r">
                        <a:lnSpc>
                          <a:spcPct val="115000"/>
                        </a:lnSpc>
                        <a:spcAft>
                          <a:spcPts val="120"/>
                        </a:spcAft>
                      </a:pPr>
                      <a:r>
                        <a:rPr lang="sk-SK" sz="1200" b="1" dirty="0">
                          <a:solidFill>
                            <a:schemeClr val="tx2">
                              <a:lumMod val="75000"/>
                            </a:schemeClr>
                          </a:solidFill>
                          <a:effectLst/>
                        </a:rPr>
                        <a:t>78,65</a:t>
                      </a:r>
                      <a:endParaRPr lang="sk-SK" sz="1200" b="1" dirty="0">
                        <a:solidFill>
                          <a:schemeClr val="tx2">
                            <a:lumMod val="75000"/>
                          </a:schemeClr>
                        </a:solidFill>
                        <a:effectLst/>
                        <a:latin typeface="Calibri"/>
                        <a:ea typeface="Times New Roman"/>
                        <a:cs typeface="Times New Roman"/>
                      </a:endParaRPr>
                    </a:p>
                  </a:txBody>
                  <a:tcPr marL="63349" marR="63349" marT="0" marB="0"/>
                </a:tc>
              </a:tr>
              <a:tr h="481878">
                <a:tc>
                  <a:txBody>
                    <a:bodyPr/>
                    <a:lstStyle/>
                    <a:p>
                      <a:pPr algn="just">
                        <a:lnSpc>
                          <a:spcPct val="115000"/>
                        </a:lnSpc>
                        <a:spcAft>
                          <a:spcPts val="120"/>
                        </a:spcAft>
                      </a:pPr>
                      <a:r>
                        <a:rPr lang="sk-SK" sz="1100" dirty="0">
                          <a:effectLst/>
                        </a:rPr>
                        <a:t>Okres Spišská Nová Ves</a:t>
                      </a:r>
                      <a:endParaRPr lang="sk-SK" sz="1100" dirty="0">
                        <a:effectLst/>
                        <a:latin typeface="Calibri"/>
                        <a:ea typeface="Times New Roman"/>
                        <a:cs typeface="Times New Roman"/>
                      </a:endParaRPr>
                    </a:p>
                  </a:txBody>
                  <a:tcPr marL="63349" marR="63349" marT="0" marB="0"/>
                </a:tc>
                <a:tc>
                  <a:txBody>
                    <a:bodyPr/>
                    <a:lstStyle/>
                    <a:p>
                      <a:pPr algn="r">
                        <a:lnSpc>
                          <a:spcPct val="115000"/>
                        </a:lnSpc>
                        <a:spcAft>
                          <a:spcPts val="120"/>
                        </a:spcAft>
                      </a:pPr>
                      <a:r>
                        <a:rPr lang="sk-SK" sz="1200">
                          <a:effectLst/>
                        </a:rPr>
                        <a:t>70,56</a:t>
                      </a:r>
                      <a:endParaRPr lang="sk-SK" sz="1200">
                        <a:effectLst/>
                        <a:latin typeface="Calibri"/>
                        <a:ea typeface="Times New Roman"/>
                        <a:cs typeface="Times New Roman"/>
                      </a:endParaRPr>
                    </a:p>
                  </a:txBody>
                  <a:tcPr marL="63349" marR="63349" marT="0" marB="0"/>
                </a:tc>
                <a:tc>
                  <a:txBody>
                    <a:bodyPr/>
                    <a:lstStyle/>
                    <a:p>
                      <a:pPr algn="r">
                        <a:lnSpc>
                          <a:spcPct val="115000"/>
                        </a:lnSpc>
                        <a:spcAft>
                          <a:spcPts val="120"/>
                        </a:spcAft>
                      </a:pPr>
                      <a:r>
                        <a:rPr lang="sk-SK" sz="1200" dirty="0">
                          <a:effectLst/>
                        </a:rPr>
                        <a:t>70,67</a:t>
                      </a:r>
                      <a:endParaRPr lang="sk-SK" sz="1200" dirty="0">
                        <a:effectLst/>
                        <a:latin typeface="Calibri"/>
                        <a:ea typeface="Times New Roman"/>
                        <a:cs typeface="Times New Roman"/>
                      </a:endParaRPr>
                    </a:p>
                  </a:txBody>
                  <a:tcPr marL="63349" marR="63349" marT="0" marB="0"/>
                </a:tc>
                <a:tc>
                  <a:txBody>
                    <a:bodyPr/>
                    <a:lstStyle/>
                    <a:p>
                      <a:pPr algn="r">
                        <a:lnSpc>
                          <a:spcPct val="115000"/>
                        </a:lnSpc>
                        <a:spcAft>
                          <a:spcPts val="120"/>
                        </a:spcAft>
                      </a:pPr>
                      <a:r>
                        <a:rPr lang="sk-SK" sz="1200" dirty="0">
                          <a:effectLst/>
                        </a:rPr>
                        <a:t>70,70</a:t>
                      </a:r>
                      <a:endParaRPr lang="sk-SK" sz="1200" dirty="0">
                        <a:effectLst/>
                        <a:latin typeface="Calibri"/>
                        <a:ea typeface="Times New Roman"/>
                        <a:cs typeface="Times New Roman"/>
                      </a:endParaRPr>
                    </a:p>
                  </a:txBody>
                  <a:tcPr marL="63349" marR="63349" marT="0" marB="0"/>
                </a:tc>
                <a:tc>
                  <a:txBody>
                    <a:bodyPr/>
                    <a:lstStyle/>
                    <a:p>
                      <a:pPr algn="r">
                        <a:lnSpc>
                          <a:spcPct val="115000"/>
                        </a:lnSpc>
                        <a:spcAft>
                          <a:spcPts val="120"/>
                        </a:spcAft>
                      </a:pPr>
                      <a:r>
                        <a:rPr lang="sk-SK" sz="1200" dirty="0">
                          <a:effectLst/>
                        </a:rPr>
                        <a:t>70,81</a:t>
                      </a:r>
                      <a:endParaRPr lang="sk-SK" sz="1200" dirty="0">
                        <a:effectLst/>
                        <a:latin typeface="Calibri"/>
                        <a:ea typeface="Times New Roman"/>
                        <a:cs typeface="Times New Roman"/>
                      </a:endParaRPr>
                    </a:p>
                  </a:txBody>
                  <a:tcPr marL="63349" marR="63349" marT="0" marB="0"/>
                </a:tc>
                <a:tc>
                  <a:txBody>
                    <a:bodyPr/>
                    <a:lstStyle/>
                    <a:p>
                      <a:pPr algn="r">
                        <a:lnSpc>
                          <a:spcPct val="115000"/>
                        </a:lnSpc>
                        <a:spcAft>
                          <a:spcPts val="120"/>
                        </a:spcAft>
                      </a:pPr>
                      <a:r>
                        <a:rPr lang="sk-SK" sz="1200">
                          <a:effectLst/>
                        </a:rPr>
                        <a:t>70,97</a:t>
                      </a:r>
                      <a:endParaRPr lang="sk-SK" sz="1200">
                        <a:effectLst/>
                        <a:latin typeface="Calibri"/>
                        <a:ea typeface="Times New Roman"/>
                        <a:cs typeface="Times New Roman"/>
                      </a:endParaRPr>
                    </a:p>
                  </a:txBody>
                  <a:tcPr marL="63349" marR="63349" marT="0" marB="0"/>
                </a:tc>
                <a:tc>
                  <a:txBody>
                    <a:bodyPr/>
                    <a:lstStyle/>
                    <a:p>
                      <a:pPr algn="r">
                        <a:lnSpc>
                          <a:spcPct val="115000"/>
                        </a:lnSpc>
                        <a:spcAft>
                          <a:spcPts val="120"/>
                        </a:spcAft>
                      </a:pPr>
                      <a:r>
                        <a:rPr lang="sk-SK" sz="1200" b="1" dirty="0">
                          <a:solidFill>
                            <a:schemeClr val="tx2">
                              <a:lumMod val="75000"/>
                            </a:schemeClr>
                          </a:solidFill>
                          <a:effectLst/>
                        </a:rPr>
                        <a:t>78,02</a:t>
                      </a:r>
                      <a:endParaRPr lang="sk-SK" sz="1200" b="1" dirty="0">
                        <a:solidFill>
                          <a:schemeClr val="tx2">
                            <a:lumMod val="75000"/>
                          </a:schemeClr>
                        </a:solidFill>
                        <a:effectLst/>
                        <a:latin typeface="Calibri"/>
                        <a:ea typeface="Times New Roman"/>
                        <a:cs typeface="Times New Roman"/>
                      </a:endParaRPr>
                    </a:p>
                  </a:txBody>
                  <a:tcPr marL="63349" marR="63349" marT="0" marB="0"/>
                </a:tc>
                <a:tc>
                  <a:txBody>
                    <a:bodyPr/>
                    <a:lstStyle/>
                    <a:p>
                      <a:pPr algn="r">
                        <a:lnSpc>
                          <a:spcPct val="115000"/>
                        </a:lnSpc>
                        <a:spcAft>
                          <a:spcPts val="120"/>
                        </a:spcAft>
                      </a:pPr>
                      <a:r>
                        <a:rPr lang="sk-SK" sz="1200" b="1" dirty="0">
                          <a:solidFill>
                            <a:schemeClr val="tx2">
                              <a:lumMod val="75000"/>
                            </a:schemeClr>
                          </a:solidFill>
                          <a:effectLst/>
                        </a:rPr>
                        <a:t>77,98</a:t>
                      </a:r>
                      <a:endParaRPr lang="sk-SK" sz="1200" b="1" dirty="0">
                        <a:solidFill>
                          <a:schemeClr val="tx2">
                            <a:lumMod val="75000"/>
                          </a:schemeClr>
                        </a:solidFill>
                        <a:effectLst/>
                        <a:latin typeface="Calibri"/>
                        <a:ea typeface="Times New Roman"/>
                        <a:cs typeface="Times New Roman"/>
                      </a:endParaRPr>
                    </a:p>
                  </a:txBody>
                  <a:tcPr marL="63349" marR="63349" marT="0" marB="0"/>
                </a:tc>
                <a:tc>
                  <a:txBody>
                    <a:bodyPr/>
                    <a:lstStyle/>
                    <a:p>
                      <a:pPr algn="r">
                        <a:lnSpc>
                          <a:spcPct val="115000"/>
                        </a:lnSpc>
                        <a:spcAft>
                          <a:spcPts val="120"/>
                        </a:spcAft>
                      </a:pPr>
                      <a:r>
                        <a:rPr lang="sk-SK" sz="1200" b="1" dirty="0">
                          <a:solidFill>
                            <a:schemeClr val="tx2">
                              <a:lumMod val="75000"/>
                            </a:schemeClr>
                          </a:solidFill>
                          <a:effectLst/>
                        </a:rPr>
                        <a:t>78,06</a:t>
                      </a:r>
                      <a:endParaRPr lang="sk-SK" sz="1200" b="1" dirty="0">
                        <a:solidFill>
                          <a:schemeClr val="tx2">
                            <a:lumMod val="75000"/>
                          </a:schemeClr>
                        </a:solidFill>
                        <a:effectLst/>
                        <a:latin typeface="Calibri"/>
                        <a:ea typeface="Times New Roman"/>
                        <a:cs typeface="Times New Roman"/>
                      </a:endParaRPr>
                    </a:p>
                  </a:txBody>
                  <a:tcPr marL="63349" marR="63349" marT="0" marB="0"/>
                </a:tc>
                <a:tc>
                  <a:txBody>
                    <a:bodyPr/>
                    <a:lstStyle/>
                    <a:p>
                      <a:pPr algn="r">
                        <a:lnSpc>
                          <a:spcPct val="115000"/>
                        </a:lnSpc>
                        <a:spcAft>
                          <a:spcPts val="120"/>
                        </a:spcAft>
                      </a:pPr>
                      <a:r>
                        <a:rPr lang="sk-SK" sz="1200" b="1" dirty="0">
                          <a:solidFill>
                            <a:schemeClr val="tx2">
                              <a:lumMod val="75000"/>
                            </a:schemeClr>
                          </a:solidFill>
                          <a:effectLst/>
                        </a:rPr>
                        <a:t>78,32</a:t>
                      </a:r>
                      <a:endParaRPr lang="sk-SK" sz="1200" b="1" dirty="0">
                        <a:solidFill>
                          <a:schemeClr val="tx2">
                            <a:lumMod val="75000"/>
                          </a:schemeClr>
                        </a:solidFill>
                        <a:effectLst/>
                        <a:latin typeface="Calibri"/>
                        <a:ea typeface="Times New Roman"/>
                        <a:cs typeface="Times New Roman"/>
                      </a:endParaRPr>
                    </a:p>
                  </a:txBody>
                  <a:tcPr marL="63349" marR="63349" marT="0" marB="0"/>
                </a:tc>
                <a:tc>
                  <a:txBody>
                    <a:bodyPr/>
                    <a:lstStyle/>
                    <a:p>
                      <a:pPr algn="r">
                        <a:lnSpc>
                          <a:spcPct val="115000"/>
                        </a:lnSpc>
                        <a:spcAft>
                          <a:spcPts val="120"/>
                        </a:spcAft>
                      </a:pPr>
                      <a:r>
                        <a:rPr lang="sk-SK" sz="1200" b="1" dirty="0">
                          <a:solidFill>
                            <a:schemeClr val="tx2">
                              <a:lumMod val="75000"/>
                            </a:schemeClr>
                          </a:solidFill>
                          <a:effectLst/>
                        </a:rPr>
                        <a:t>78,77</a:t>
                      </a:r>
                      <a:endParaRPr lang="sk-SK" sz="1200" b="1" dirty="0">
                        <a:solidFill>
                          <a:schemeClr val="tx2">
                            <a:lumMod val="75000"/>
                          </a:schemeClr>
                        </a:solidFill>
                        <a:effectLst/>
                        <a:latin typeface="Calibri"/>
                        <a:ea typeface="Times New Roman"/>
                        <a:cs typeface="Times New Roman"/>
                      </a:endParaRPr>
                    </a:p>
                  </a:txBody>
                  <a:tcPr marL="63349" marR="63349" marT="0" marB="0"/>
                </a:tc>
              </a:tr>
              <a:tr h="321252">
                <a:tc>
                  <a:txBody>
                    <a:bodyPr/>
                    <a:lstStyle/>
                    <a:p>
                      <a:pPr algn="just">
                        <a:lnSpc>
                          <a:spcPct val="115000"/>
                        </a:lnSpc>
                        <a:spcAft>
                          <a:spcPts val="120"/>
                        </a:spcAft>
                      </a:pPr>
                      <a:r>
                        <a:rPr lang="sk-SK" sz="1100" dirty="0">
                          <a:effectLst/>
                        </a:rPr>
                        <a:t>Okres Trebišov</a:t>
                      </a:r>
                      <a:endParaRPr lang="sk-SK" sz="1100" dirty="0">
                        <a:effectLst/>
                        <a:latin typeface="Calibri"/>
                        <a:ea typeface="Times New Roman"/>
                        <a:cs typeface="Times New Roman"/>
                      </a:endParaRPr>
                    </a:p>
                  </a:txBody>
                  <a:tcPr marL="63349" marR="63349" marT="0" marB="0"/>
                </a:tc>
                <a:tc>
                  <a:txBody>
                    <a:bodyPr/>
                    <a:lstStyle/>
                    <a:p>
                      <a:pPr algn="r">
                        <a:lnSpc>
                          <a:spcPct val="115000"/>
                        </a:lnSpc>
                        <a:spcAft>
                          <a:spcPts val="120"/>
                        </a:spcAft>
                      </a:pPr>
                      <a:r>
                        <a:rPr lang="sk-SK" sz="1200" b="1" dirty="0">
                          <a:solidFill>
                            <a:srgbClr val="FF0000"/>
                          </a:solidFill>
                          <a:effectLst/>
                        </a:rPr>
                        <a:t>67,15</a:t>
                      </a:r>
                      <a:endParaRPr lang="sk-SK" sz="1200" b="1" dirty="0">
                        <a:solidFill>
                          <a:srgbClr val="FF0000"/>
                        </a:solidFill>
                        <a:effectLst/>
                        <a:latin typeface="Calibri"/>
                        <a:ea typeface="Times New Roman"/>
                        <a:cs typeface="Times New Roman"/>
                      </a:endParaRPr>
                    </a:p>
                  </a:txBody>
                  <a:tcPr marL="63349" marR="63349" marT="0" marB="0"/>
                </a:tc>
                <a:tc>
                  <a:txBody>
                    <a:bodyPr/>
                    <a:lstStyle/>
                    <a:p>
                      <a:pPr algn="r">
                        <a:lnSpc>
                          <a:spcPct val="115000"/>
                        </a:lnSpc>
                        <a:spcAft>
                          <a:spcPts val="120"/>
                        </a:spcAft>
                      </a:pPr>
                      <a:r>
                        <a:rPr lang="sk-SK" sz="1200" b="1" dirty="0">
                          <a:solidFill>
                            <a:srgbClr val="FF0000"/>
                          </a:solidFill>
                          <a:effectLst/>
                        </a:rPr>
                        <a:t>67,74</a:t>
                      </a:r>
                      <a:endParaRPr lang="sk-SK" sz="1200" b="1" dirty="0">
                        <a:solidFill>
                          <a:srgbClr val="FF0000"/>
                        </a:solidFill>
                        <a:effectLst/>
                        <a:latin typeface="Calibri"/>
                        <a:ea typeface="Times New Roman"/>
                        <a:cs typeface="Times New Roman"/>
                      </a:endParaRPr>
                    </a:p>
                  </a:txBody>
                  <a:tcPr marL="63349" marR="63349" marT="0" marB="0"/>
                </a:tc>
                <a:tc>
                  <a:txBody>
                    <a:bodyPr/>
                    <a:lstStyle/>
                    <a:p>
                      <a:pPr algn="r">
                        <a:lnSpc>
                          <a:spcPct val="115000"/>
                        </a:lnSpc>
                        <a:spcAft>
                          <a:spcPts val="120"/>
                        </a:spcAft>
                      </a:pPr>
                      <a:r>
                        <a:rPr lang="sk-SK" sz="1200" b="1" dirty="0">
                          <a:solidFill>
                            <a:srgbClr val="FF0000"/>
                          </a:solidFill>
                          <a:effectLst/>
                        </a:rPr>
                        <a:t>68,27</a:t>
                      </a:r>
                      <a:endParaRPr lang="sk-SK" sz="1200" b="1" dirty="0">
                        <a:solidFill>
                          <a:srgbClr val="FF0000"/>
                        </a:solidFill>
                        <a:effectLst/>
                        <a:latin typeface="Calibri"/>
                        <a:ea typeface="Times New Roman"/>
                        <a:cs typeface="Times New Roman"/>
                      </a:endParaRPr>
                    </a:p>
                  </a:txBody>
                  <a:tcPr marL="63349" marR="63349" marT="0" marB="0"/>
                </a:tc>
                <a:tc>
                  <a:txBody>
                    <a:bodyPr/>
                    <a:lstStyle/>
                    <a:p>
                      <a:pPr algn="r">
                        <a:lnSpc>
                          <a:spcPct val="115000"/>
                        </a:lnSpc>
                        <a:spcAft>
                          <a:spcPts val="120"/>
                        </a:spcAft>
                      </a:pPr>
                      <a:r>
                        <a:rPr lang="sk-SK" sz="1200" b="1" dirty="0">
                          <a:solidFill>
                            <a:srgbClr val="FF0000"/>
                          </a:solidFill>
                          <a:effectLst/>
                        </a:rPr>
                        <a:t>68,38</a:t>
                      </a:r>
                      <a:endParaRPr lang="sk-SK" sz="1200" b="1" dirty="0">
                        <a:solidFill>
                          <a:srgbClr val="FF0000"/>
                        </a:solidFill>
                        <a:effectLst/>
                        <a:latin typeface="Calibri"/>
                        <a:ea typeface="Times New Roman"/>
                        <a:cs typeface="Times New Roman"/>
                      </a:endParaRPr>
                    </a:p>
                  </a:txBody>
                  <a:tcPr marL="63349" marR="63349" marT="0" marB="0"/>
                </a:tc>
                <a:tc>
                  <a:txBody>
                    <a:bodyPr/>
                    <a:lstStyle/>
                    <a:p>
                      <a:pPr algn="r">
                        <a:lnSpc>
                          <a:spcPct val="115000"/>
                        </a:lnSpc>
                        <a:spcAft>
                          <a:spcPts val="120"/>
                        </a:spcAft>
                      </a:pPr>
                      <a:r>
                        <a:rPr lang="sk-SK" sz="1200" b="1" dirty="0">
                          <a:solidFill>
                            <a:srgbClr val="FF0000"/>
                          </a:solidFill>
                          <a:effectLst/>
                        </a:rPr>
                        <a:t>68,82</a:t>
                      </a:r>
                      <a:endParaRPr lang="sk-SK" sz="1200" b="1" dirty="0">
                        <a:solidFill>
                          <a:srgbClr val="FF0000"/>
                        </a:solidFill>
                        <a:effectLst/>
                        <a:latin typeface="Calibri"/>
                        <a:ea typeface="Times New Roman"/>
                        <a:cs typeface="Times New Roman"/>
                      </a:endParaRPr>
                    </a:p>
                  </a:txBody>
                  <a:tcPr marL="63349" marR="63349" marT="0" marB="0"/>
                </a:tc>
                <a:tc>
                  <a:txBody>
                    <a:bodyPr/>
                    <a:lstStyle/>
                    <a:p>
                      <a:pPr algn="r">
                        <a:lnSpc>
                          <a:spcPct val="115000"/>
                        </a:lnSpc>
                        <a:spcAft>
                          <a:spcPts val="120"/>
                        </a:spcAft>
                      </a:pPr>
                      <a:r>
                        <a:rPr lang="sk-SK" sz="1200" b="1" dirty="0">
                          <a:solidFill>
                            <a:srgbClr val="FF0000"/>
                          </a:solidFill>
                          <a:effectLst/>
                        </a:rPr>
                        <a:t>76,63</a:t>
                      </a:r>
                      <a:endParaRPr lang="sk-SK" sz="1200" b="1" dirty="0">
                        <a:solidFill>
                          <a:srgbClr val="FF0000"/>
                        </a:solidFill>
                        <a:effectLst/>
                        <a:latin typeface="Calibri"/>
                        <a:ea typeface="Times New Roman"/>
                        <a:cs typeface="Times New Roman"/>
                      </a:endParaRPr>
                    </a:p>
                  </a:txBody>
                  <a:tcPr marL="63349" marR="63349" marT="0" marB="0"/>
                </a:tc>
                <a:tc>
                  <a:txBody>
                    <a:bodyPr/>
                    <a:lstStyle/>
                    <a:p>
                      <a:pPr algn="r">
                        <a:lnSpc>
                          <a:spcPct val="115000"/>
                        </a:lnSpc>
                        <a:spcAft>
                          <a:spcPts val="120"/>
                        </a:spcAft>
                      </a:pPr>
                      <a:r>
                        <a:rPr lang="sk-SK" sz="1200" b="1" dirty="0">
                          <a:solidFill>
                            <a:srgbClr val="FF0000"/>
                          </a:solidFill>
                          <a:effectLst/>
                        </a:rPr>
                        <a:t>76,97</a:t>
                      </a:r>
                      <a:endParaRPr lang="sk-SK" sz="1200" b="1" dirty="0">
                        <a:solidFill>
                          <a:srgbClr val="FF0000"/>
                        </a:solidFill>
                        <a:effectLst/>
                        <a:latin typeface="Calibri"/>
                        <a:ea typeface="Times New Roman"/>
                        <a:cs typeface="Times New Roman"/>
                      </a:endParaRPr>
                    </a:p>
                  </a:txBody>
                  <a:tcPr marL="63349" marR="63349" marT="0" marB="0"/>
                </a:tc>
                <a:tc>
                  <a:txBody>
                    <a:bodyPr/>
                    <a:lstStyle/>
                    <a:p>
                      <a:pPr algn="r">
                        <a:lnSpc>
                          <a:spcPct val="115000"/>
                        </a:lnSpc>
                        <a:spcAft>
                          <a:spcPts val="120"/>
                        </a:spcAft>
                      </a:pPr>
                      <a:r>
                        <a:rPr lang="sk-SK" sz="1200" b="1" dirty="0">
                          <a:solidFill>
                            <a:srgbClr val="FF0000"/>
                          </a:solidFill>
                          <a:effectLst/>
                        </a:rPr>
                        <a:t>77,02</a:t>
                      </a:r>
                      <a:endParaRPr lang="sk-SK" sz="1200" b="1" dirty="0">
                        <a:solidFill>
                          <a:srgbClr val="FF0000"/>
                        </a:solidFill>
                        <a:effectLst/>
                        <a:latin typeface="Calibri"/>
                        <a:ea typeface="Times New Roman"/>
                        <a:cs typeface="Times New Roman"/>
                      </a:endParaRPr>
                    </a:p>
                  </a:txBody>
                  <a:tcPr marL="63349" marR="63349" marT="0" marB="0"/>
                </a:tc>
                <a:tc>
                  <a:txBody>
                    <a:bodyPr/>
                    <a:lstStyle/>
                    <a:p>
                      <a:pPr algn="r">
                        <a:lnSpc>
                          <a:spcPct val="115000"/>
                        </a:lnSpc>
                        <a:spcAft>
                          <a:spcPts val="120"/>
                        </a:spcAft>
                      </a:pPr>
                      <a:r>
                        <a:rPr lang="sk-SK" sz="1200" b="1" dirty="0">
                          <a:solidFill>
                            <a:srgbClr val="FF0000"/>
                          </a:solidFill>
                          <a:effectLst/>
                        </a:rPr>
                        <a:t>77,38</a:t>
                      </a:r>
                      <a:endParaRPr lang="sk-SK" sz="1200" b="1" dirty="0">
                        <a:solidFill>
                          <a:srgbClr val="FF0000"/>
                        </a:solidFill>
                        <a:effectLst/>
                        <a:latin typeface="Calibri"/>
                        <a:ea typeface="Times New Roman"/>
                        <a:cs typeface="Times New Roman"/>
                      </a:endParaRPr>
                    </a:p>
                  </a:txBody>
                  <a:tcPr marL="63349" marR="63349" marT="0" marB="0"/>
                </a:tc>
                <a:tc>
                  <a:txBody>
                    <a:bodyPr/>
                    <a:lstStyle/>
                    <a:p>
                      <a:pPr algn="r">
                        <a:lnSpc>
                          <a:spcPct val="115000"/>
                        </a:lnSpc>
                        <a:spcAft>
                          <a:spcPts val="120"/>
                        </a:spcAft>
                      </a:pPr>
                      <a:r>
                        <a:rPr lang="sk-SK" sz="1200" b="1" dirty="0">
                          <a:solidFill>
                            <a:srgbClr val="FF0000"/>
                          </a:solidFill>
                          <a:effectLst/>
                        </a:rPr>
                        <a:t>77,59</a:t>
                      </a:r>
                      <a:endParaRPr lang="sk-SK" sz="1200" b="1" dirty="0">
                        <a:solidFill>
                          <a:srgbClr val="FF0000"/>
                        </a:solidFill>
                        <a:effectLst/>
                        <a:latin typeface="Calibri"/>
                        <a:ea typeface="Times New Roman"/>
                        <a:cs typeface="Times New Roman"/>
                      </a:endParaRPr>
                    </a:p>
                  </a:txBody>
                  <a:tcPr marL="63349" marR="63349" marT="0" marB="0"/>
                </a:tc>
              </a:tr>
              <a:tr h="321252">
                <a:tc>
                  <a:txBody>
                    <a:bodyPr/>
                    <a:lstStyle/>
                    <a:p>
                      <a:pPr algn="just">
                        <a:lnSpc>
                          <a:spcPct val="115000"/>
                        </a:lnSpc>
                        <a:spcAft>
                          <a:spcPts val="120"/>
                        </a:spcAft>
                      </a:pPr>
                      <a:r>
                        <a:rPr lang="sk-SK" sz="1100" dirty="0">
                          <a:effectLst/>
                        </a:rPr>
                        <a:t>Okres Gelnica</a:t>
                      </a:r>
                      <a:endParaRPr lang="sk-SK" sz="1100" dirty="0">
                        <a:effectLst/>
                        <a:latin typeface="Calibri"/>
                        <a:ea typeface="Times New Roman"/>
                        <a:cs typeface="Times New Roman"/>
                      </a:endParaRPr>
                    </a:p>
                  </a:txBody>
                  <a:tcPr marL="63349" marR="63349" marT="0" marB="0"/>
                </a:tc>
                <a:tc>
                  <a:txBody>
                    <a:bodyPr/>
                    <a:lstStyle/>
                    <a:p>
                      <a:pPr algn="r">
                        <a:lnSpc>
                          <a:spcPct val="115000"/>
                        </a:lnSpc>
                        <a:spcAft>
                          <a:spcPts val="120"/>
                        </a:spcAft>
                      </a:pPr>
                      <a:r>
                        <a:rPr lang="sk-SK" sz="1200">
                          <a:effectLst/>
                        </a:rPr>
                        <a:t>68,26</a:t>
                      </a:r>
                      <a:endParaRPr lang="sk-SK" sz="1200">
                        <a:effectLst/>
                        <a:latin typeface="Calibri"/>
                        <a:ea typeface="Times New Roman"/>
                        <a:cs typeface="Times New Roman"/>
                      </a:endParaRPr>
                    </a:p>
                  </a:txBody>
                  <a:tcPr marL="63349" marR="63349" marT="0" marB="0"/>
                </a:tc>
                <a:tc>
                  <a:txBody>
                    <a:bodyPr/>
                    <a:lstStyle/>
                    <a:p>
                      <a:pPr algn="r">
                        <a:lnSpc>
                          <a:spcPct val="115000"/>
                        </a:lnSpc>
                        <a:spcAft>
                          <a:spcPts val="120"/>
                        </a:spcAft>
                      </a:pPr>
                      <a:r>
                        <a:rPr lang="sk-SK" sz="1200">
                          <a:effectLst/>
                        </a:rPr>
                        <a:t>68,20</a:t>
                      </a:r>
                      <a:endParaRPr lang="sk-SK" sz="1200">
                        <a:effectLst/>
                        <a:latin typeface="Calibri"/>
                        <a:ea typeface="Times New Roman"/>
                        <a:cs typeface="Times New Roman"/>
                      </a:endParaRPr>
                    </a:p>
                  </a:txBody>
                  <a:tcPr marL="63349" marR="63349" marT="0" marB="0"/>
                </a:tc>
                <a:tc>
                  <a:txBody>
                    <a:bodyPr/>
                    <a:lstStyle/>
                    <a:p>
                      <a:pPr algn="r">
                        <a:lnSpc>
                          <a:spcPct val="115000"/>
                        </a:lnSpc>
                        <a:spcAft>
                          <a:spcPts val="120"/>
                        </a:spcAft>
                      </a:pPr>
                      <a:r>
                        <a:rPr lang="sk-SK" sz="1200">
                          <a:effectLst/>
                        </a:rPr>
                        <a:t>68,67</a:t>
                      </a:r>
                      <a:endParaRPr lang="sk-SK" sz="1200">
                        <a:effectLst/>
                        <a:latin typeface="Calibri"/>
                        <a:ea typeface="Times New Roman"/>
                        <a:cs typeface="Times New Roman"/>
                      </a:endParaRPr>
                    </a:p>
                  </a:txBody>
                  <a:tcPr marL="63349" marR="63349" marT="0" marB="0"/>
                </a:tc>
                <a:tc>
                  <a:txBody>
                    <a:bodyPr/>
                    <a:lstStyle/>
                    <a:p>
                      <a:pPr algn="r">
                        <a:lnSpc>
                          <a:spcPct val="115000"/>
                        </a:lnSpc>
                        <a:spcAft>
                          <a:spcPts val="120"/>
                        </a:spcAft>
                      </a:pPr>
                      <a:r>
                        <a:rPr lang="sk-SK" sz="1200" dirty="0">
                          <a:effectLst/>
                        </a:rPr>
                        <a:t>69,25</a:t>
                      </a:r>
                      <a:endParaRPr lang="sk-SK" sz="1200" dirty="0">
                        <a:effectLst/>
                        <a:latin typeface="Calibri"/>
                        <a:ea typeface="Times New Roman"/>
                        <a:cs typeface="Times New Roman"/>
                      </a:endParaRPr>
                    </a:p>
                  </a:txBody>
                  <a:tcPr marL="63349" marR="63349" marT="0" marB="0"/>
                </a:tc>
                <a:tc>
                  <a:txBody>
                    <a:bodyPr/>
                    <a:lstStyle/>
                    <a:p>
                      <a:pPr algn="r">
                        <a:lnSpc>
                          <a:spcPct val="115000"/>
                        </a:lnSpc>
                        <a:spcAft>
                          <a:spcPts val="120"/>
                        </a:spcAft>
                      </a:pPr>
                      <a:r>
                        <a:rPr lang="sk-SK" sz="1200" dirty="0">
                          <a:effectLst/>
                        </a:rPr>
                        <a:t>69,48</a:t>
                      </a:r>
                      <a:endParaRPr lang="sk-SK" sz="1200" dirty="0">
                        <a:effectLst/>
                        <a:latin typeface="Calibri"/>
                        <a:ea typeface="Times New Roman"/>
                        <a:cs typeface="Times New Roman"/>
                      </a:endParaRPr>
                    </a:p>
                  </a:txBody>
                  <a:tcPr marL="63349" marR="63349" marT="0" marB="0"/>
                </a:tc>
                <a:tc>
                  <a:txBody>
                    <a:bodyPr/>
                    <a:lstStyle/>
                    <a:p>
                      <a:pPr algn="r">
                        <a:lnSpc>
                          <a:spcPct val="115000"/>
                        </a:lnSpc>
                        <a:spcAft>
                          <a:spcPts val="120"/>
                        </a:spcAft>
                      </a:pPr>
                      <a:r>
                        <a:rPr lang="sk-SK" sz="1200" b="1" dirty="0">
                          <a:solidFill>
                            <a:schemeClr val="tx2">
                              <a:lumMod val="75000"/>
                            </a:schemeClr>
                          </a:solidFill>
                          <a:effectLst/>
                        </a:rPr>
                        <a:t>76,54</a:t>
                      </a:r>
                      <a:endParaRPr lang="sk-SK" sz="1200" b="1" dirty="0">
                        <a:solidFill>
                          <a:schemeClr val="tx2">
                            <a:lumMod val="75000"/>
                          </a:schemeClr>
                        </a:solidFill>
                        <a:effectLst/>
                        <a:latin typeface="Calibri"/>
                        <a:ea typeface="Times New Roman"/>
                        <a:cs typeface="Times New Roman"/>
                      </a:endParaRPr>
                    </a:p>
                  </a:txBody>
                  <a:tcPr marL="63349" marR="63349" marT="0" marB="0"/>
                </a:tc>
                <a:tc>
                  <a:txBody>
                    <a:bodyPr/>
                    <a:lstStyle/>
                    <a:p>
                      <a:pPr algn="r">
                        <a:lnSpc>
                          <a:spcPct val="115000"/>
                        </a:lnSpc>
                        <a:spcAft>
                          <a:spcPts val="120"/>
                        </a:spcAft>
                      </a:pPr>
                      <a:r>
                        <a:rPr lang="sk-SK" sz="1200" b="1" dirty="0">
                          <a:solidFill>
                            <a:schemeClr val="tx2">
                              <a:lumMod val="75000"/>
                            </a:schemeClr>
                          </a:solidFill>
                          <a:effectLst/>
                        </a:rPr>
                        <a:t>76,67</a:t>
                      </a:r>
                      <a:endParaRPr lang="sk-SK" sz="1200" b="1" dirty="0">
                        <a:solidFill>
                          <a:schemeClr val="tx2">
                            <a:lumMod val="75000"/>
                          </a:schemeClr>
                        </a:solidFill>
                        <a:effectLst/>
                        <a:latin typeface="Calibri"/>
                        <a:ea typeface="Times New Roman"/>
                        <a:cs typeface="Times New Roman"/>
                      </a:endParaRPr>
                    </a:p>
                  </a:txBody>
                  <a:tcPr marL="63349" marR="63349" marT="0" marB="0"/>
                </a:tc>
                <a:tc>
                  <a:txBody>
                    <a:bodyPr/>
                    <a:lstStyle/>
                    <a:p>
                      <a:pPr algn="r">
                        <a:lnSpc>
                          <a:spcPct val="115000"/>
                        </a:lnSpc>
                        <a:spcAft>
                          <a:spcPts val="120"/>
                        </a:spcAft>
                      </a:pPr>
                      <a:r>
                        <a:rPr lang="sk-SK" sz="1200" b="1" dirty="0">
                          <a:solidFill>
                            <a:schemeClr val="tx2">
                              <a:lumMod val="75000"/>
                            </a:schemeClr>
                          </a:solidFill>
                          <a:effectLst/>
                        </a:rPr>
                        <a:t>76,94</a:t>
                      </a:r>
                      <a:endParaRPr lang="sk-SK" sz="1200" b="1" dirty="0">
                        <a:solidFill>
                          <a:schemeClr val="tx2">
                            <a:lumMod val="75000"/>
                          </a:schemeClr>
                        </a:solidFill>
                        <a:effectLst/>
                        <a:latin typeface="Calibri"/>
                        <a:ea typeface="Times New Roman"/>
                        <a:cs typeface="Times New Roman"/>
                      </a:endParaRPr>
                    </a:p>
                  </a:txBody>
                  <a:tcPr marL="63349" marR="63349" marT="0" marB="0"/>
                </a:tc>
                <a:tc>
                  <a:txBody>
                    <a:bodyPr/>
                    <a:lstStyle/>
                    <a:p>
                      <a:pPr algn="r">
                        <a:lnSpc>
                          <a:spcPct val="115000"/>
                        </a:lnSpc>
                        <a:spcAft>
                          <a:spcPts val="120"/>
                        </a:spcAft>
                      </a:pPr>
                      <a:r>
                        <a:rPr lang="sk-SK" sz="1200" b="1" dirty="0">
                          <a:solidFill>
                            <a:schemeClr val="tx2">
                              <a:lumMod val="75000"/>
                            </a:schemeClr>
                          </a:solidFill>
                          <a:effectLst/>
                        </a:rPr>
                        <a:t>77,77</a:t>
                      </a:r>
                      <a:endParaRPr lang="sk-SK" sz="1200" b="1" dirty="0">
                        <a:solidFill>
                          <a:schemeClr val="tx2">
                            <a:lumMod val="75000"/>
                          </a:schemeClr>
                        </a:solidFill>
                        <a:effectLst/>
                        <a:latin typeface="Calibri"/>
                        <a:ea typeface="Times New Roman"/>
                        <a:cs typeface="Times New Roman"/>
                      </a:endParaRPr>
                    </a:p>
                  </a:txBody>
                  <a:tcPr marL="63349" marR="63349" marT="0" marB="0"/>
                </a:tc>
                <a:tc>
                  <a:txBody>
                    <a:bodyPr/>
                    <a:lstStyle/>
                    <a:p>
                      <a:pPr algn="r">
                        <a:lnSpc>
                          <a:spcPct val="115000"/>
                        </a:lnSpc>
                        <a:spcAft>
                          <a:spcPts val="120"/>
                        </a:spcAft>
                      </a:pPr>
                      <a:r>
                        <a:rPr lang="sk-SK" sz="1200" b="1" dirty="0">
                          <a:solidFill>
                            <a:schemeClr val="tx2">
                              <a:lumMod val="75000"/>
                            </a:schemeClr>
                          </a:solidFill>
                          <a:effectLst/>
                        </a:rPr>
                        <a:t>78,16</a:t>
                      </a:r>
                      <a:endParaRPr lang="sk-SK" sz="1200" b="1" dirty="0">
                        <a:solidFill>
                          <a:schemeClr val="tx2">
                            <a:lumMod val="75000"/>
                          </a:schemeClr>
                        </a:solidFill>
                        <a:effectLst/>
                        <a:latin typeface="Calibri"/>
                        <a:ea typeface="Times New Roman"/>
                        <a:cs typeface="Times New Roman"/>
                      </a:endParaRPr>
                    </a:p>
                  </a:txBody>
                  <a:tcPr marL="63349" marR="63349" marT="0" marB="0"/>
                </a:tc>
              </a:tr>
              <a:tr h="321252">
                <a:tc>
                  <a:txBody>
                    <a:bodyPr/>
                    <a:lstStyle/>
                    <a:p>
                      <a:pPr algn="just">
                        <a:lnSpc>
                          <a:spcPct val="115000"/>
                        </a:lnSpc>
                        <a:spcAft>
                          <a:spcPts val="120"/>
                        </a:spcAft>
                      </a:pPr>
                      <a:r>
                        <a:rPr lang="sk-SK" sz="1100" dirty="0">
                          <a:effectLst/>
                        </a:rPr>
                        <a:t>Okres Košice I</a:t>
                      </a:r>
                      <a:endParaRPr lang="sk-SK" sz="1100" dirty="0">
                        <a:effectLst/>
                        <a:latin typeface="Calibri"/>
                        <a:ea typeface="Times New Roman"/>
                        <a:cs typeface="Times New Roman"/>
                      </a:endParaRPr>
                    </a:p>
                  </a:txBody>
                  <a:tcPr marL="63349" marR="63349" marT="0" marB="0"/>
                </a:tc>
                <a:tc>
                  <a:txBody>
                    <a:bodyPr/>
                    <a:lstStyle/>
                    <a:p>
                      <a:pPr algn="r">
                        <a:lnSpc>
                          <a:spcPct val="115000"/>
                        </a:lnSpc>
                        <a:spcAft>
                          <a:spcPts val="120"/>
                        </a:spcAft>
                      </a:pPr>
                      <a:r>
                        <a:rPr lang="sk-SK" sz="1200" b="1" dirty="0">
                          <a:solidFill>
                            <a:srgbClr val="FF0000"/>
                          </a:solidFill>
                          <a:effectLst/>
                        </a:rPr>
                        <a:t>72,23</a:t>
                      </a:r>
                      <a:endParaRPr lang="sk-SK" sz="1200" b="1" dirty="0">
                        <a:solidFill>
                          <a:srgbClr val="FF0000"/>
                        </a:solidFill>
                        <a:effectLst/>
                        <a:latin typeface="Calibri"/>
                        <a:ea typeface="Times New Roman"/>
                        <a:cs typeface="Times New Roman"/>
                      </a:endParaRPr>
                    </a:p>
                  </a:txBody>
                  <a:tcPr marL="63349" marR="63349" marT="0" marB="0"/>
                </a:tc>
                <a:tc>
                  <a:txBody>
                    <a:bodyPr/>
                    <a:lstStyle/>
                    <a:p>
                      <a:pPr algn="r">
                        <a:lnSpc>
                          <a:spcPct val="115000"/>
                        </a:lnSpc>
                        <a:spcAft>
                          <a:spcPts val="120"/>
                        </a:spcAft>
                      </a:pPr>
                      <a:r>
                        <a:rPr lang="sk-SK" sz="1200" b="1" dirty="0">
                          <a:solidFill>
                            <a:srgbClr val="FF0000"/>
                          </a:solidFill>
                          <a:effectLst/>
                        </a:rPr>
                        <a:t>72,53</a:t>
                      </a:r>
                      <a:endParaRPr lang="sk-SK" sz="1200" b="1" dirty="0">
                        <a:solidFill>
                          <a:srgbClr val="FF0000"/>
                        </a:solidFill>
                        <a:effectLst/>
                        <a:latin typeface="Calibri"/>
                        <a:ea typeface="Times New Roman"/>
                        <a:cs typeface="Times New Roman"/>
                      </a:endParaRPr>
                    </a:p>
                  </a:txBody>
                  <a:tcPr marL="63349" marR="63349" marT="0" marB="0"/>
                </a:tc>
                <a:tc>
                  <a:txBody>
                    <a:bodyPr/>
                    <a:lstStyle/>
                    <a:p>
                      <a:pPr algn="r">
                        <a:lnSpc>
                          <a:spcPct val="115000"/>
                        </a:lnSpc>
                        <a:spcAft>
                          <a:spcPts val="120"/>
                        </a:spcAft>
                      </a:pPr>
                      <a:r>
                        <a:rPr lang="sk-SK" sz="1200" b="1" dirty="0">
                          <a:solidFill>
                            <a:srgbClr val="FF0000"/>
                          </a:solidFill>
                          <a:effectLst/>
                        </a:rPr>
                        <a:t>72,50</a:t>
                      </a:r>
                      <a:endParaRPr lang="sk-SK" sz="1200" b="1" dirty="0">
                        <a:solidFill>
                          <a:srgbClr val="FF0000"/>
                        </a:solidFill>
                        <a:effectLst/>
                        <a:latin typeface="Calibri"/>
                        <a:ea typeface="Times New Roman"/>
                        <a:cs typeface="Times New Roman"/>
                      </a:endParaRPr>
                    </a:p>
                  </a:txBody>
                  <a:tcPr marL="63349" marR="63349" marT="0" marB="0"/>
                </a:tc>
                <a:tc>
                  <a:txBody>
                    <a:bodyPr/>
                    <a:lstStyle/>
                    <a:p>
                      <a:pPr algn="r">
                        <a:lnSpc>
                          <a:spcPct val="115000"/>
                        </a:lnSpc>
                        <a:spcAft>
                          <a:spcPts val="120"/>
                        </a:spcAft>
                      </a:pPr>
                      <a:r>
                        <a:rPr lang="sk-SK" sz="1200" b="1" dirty="0">
                          <a:solidFill>
                            <a:srgbClr val="FF0000"/>
                          </a:solidFill>
                          <a:effectLst/>
                        </a:rPr>
                        <a:t>73,11</a:t>
                      </a:r>
                      <a:endParaRPr lang="sk-SK" sz="1200" b="1" dirty="0">
                        <a:solidFill>
                          <a:srgbClr val="FF0000"/>
                        </a:solidFill>
                        <a:effectLst/>
                        <a:latin typeface="Calibri"/>
                        <a:ea typeface="Times New Roman"/>
                        <a:cs typeface="Times New Roman"/>
                      </a:endParaRPr>
                    </a:p>
                  </a:txBody>
                  <a:tcPr marL="63349" marR="63349" marT="0" marB="0"/>
                </a:tc>
                <a:tc>
                  <a:txBody>
                    <a:bodyPr/>
                    <a:lstStyle/>
                    <a:p>
                      <a:pPr algn="r">
                        <a:lnSpc>
                          <a:spcPct val="115000"/>
                        </a:lnSpc>
                        <a:spcAft>
                          <a:spcPts val="120"/>
                        </a:spcAft>
                      </a:pPr>
                      <a:r>
                        <a:rPr lang="sk-SK" sz="1200" b="1" dirty="0">
                          <a:solidFill>
                            <a:srgbClr val="FF0000"/>
                          </a:solidFill>
                          <a:effectLst/>
                        </a:rPr>
                        <a:t>73,60</a:t>
                      </a:r>
                      <a:endParaRPr lang="sk-SK" sz="1200" b="1" dirty="0">
                        <a:solidFill>
                          <a:srgbClr val="FF0000"/>
                        </a:solidFill>
                        <a:effectLst/>
                        <a:latin typeface="Calibri"/>
                        <a:ea typeface="Times New Roman"/>
                        <a:cs typeface="Times New Roman"/>
                      </a:endParaRPr>
                    </a:p>
                  </a:txBody>
                  <a:tcPr marL="63349" marR="63349" marT="0" marB="0"/>
                </a:tc>
                <a:tc>
                  <a:txBody>
                    <a:bodyPr/>
                    <a:lstStyle/>
                    <a:p>
                      <a:pPr algn="r">
                        <a:lnSpc>
                          <a:spcPct val="115000"/>
                        </a:lnSpc>
                        <a:spcAft>
                          <a:spcPts val="120"/>
                        </a:spcAft>
                      </a:pPr>
                      <a:r>
                        <a:rPr lang="sk-SK" sz="1200" b="1">
                          <a:solidFill>
                            <a:srgbClr val="FF0000"/>
                          </a:solidFill>
                          <a:effectLst/>
                        </a:rPr>
                        <a:t>79,70</a:t>
                      </a:r>
                      <a:endParaRPr lang="sk-SK" sz="1200" b="1">
                        <a:solidFill>
                          <a:srgbClr val="FF0000"/>
                        </a:solidFill>
                        <a:effectLst/>
                        <a:latin typeface="Calibri"/>
                        <a:ea typeface="Times New Roman"/>
                        <a:cs typeface="Times New Roman"/>
                      </a:endParaRPr>
                    </a:p>
                  </a:txBody>
                  <a:tcPr marL="63349" marR="63349" marT="0" marB="0"/>
                </a:tc>
                <a:tc>
                  <a:txBody>
                    <a:bodyPr/>
                    <a:lstStyle/>
                    <a:p>
                      <a:pPr algn="r">
                        <a:lnSpc>
                          <a:spcPct val="115000"/>
                        </a:lnSpc>
                        <a:spcAft>
                          <a:spcPts val="120"/>
                        </a:spcAft>
                      </a:pPr>
                      <a:r>
                        <a:rPr lang="sk-SK" sz="1200" b="1" dirty="0">
                          <a:solidFill>
                            <a:srgbClr val="FF0000"/>
                          </a:solidFill>
                          <a:effectLst/>
                        </a:rPr>
                        <a:t>80,09</a:t>
                      </a:r>
                      <a:endParaRPr lang="sk-SK" sz="1200" b="1" dirty="0">
                        <a:solidFill>
                          <a:srgbClr val="FF0000"/>
                        </a:solidFill>
                        <a:effectLst/>
                        <a:latin typeface="Calibri"/>
                        <a:ea typeface="Times New Roman"/>
                        <a:cs typeface="Times New Roman"/>
                      </a:endParaRPr>
                    </a:p>
                  </a:txBody>
                  <a:tcPr marL="63349" marR="63349" marT="0" marB="0"/>
                </a:tc>
                <a:tc>
                  <a:txBody>
                    <a:bodyPr/>
                    <a:lstStyle/>
                    <a:p>
                      <a:pPr algn="r">
                        <a:lnSpc>
                          <a:spcPct val="115000"/>
                        </a:lnSpc>
                        <a:spcAft>
                          <a:spcPts val="120"/>
                        </a:spcAft>
                      </a:pPr>
                      <a:r>
                        <a:rPr lang="sk-SK" sz="1200" b="1">
                          <a:solidFill>
                            <a:srgbClr val="FF0000"/>
                          </a:solidFill>
                          <a:effectLst/>
                        </a:rPr>
                        <a:t>80,02</a:t>
                      </a:r>
                      <a:endParaRPr lang="sk-SK" sz="1200" b="1">
                        <a:solidFill>
                          <a:srgbClr val="FF0000"/>
                        </a:solidFill>
                        <a:effectLst/>
                        <a:latin typeface="Calibri"/>
                        <a:ea typeface="Times New Roman"/>
                        <a:cs typeface="Times New Roman"/>
                      </a:endParaRPr>
                    </a:p>
                  </a:txBody>
                  <a:tcPr marL="63349" marR="63349" marT="0" marB="0"/>
                </a:tc>
                <a:tc>
                  <a:txBody>
                    <a:bodyPr/>
                    <a:lstStyle/>
                    <a:p>
                      <a:pPr algn="r">
                        <a:lnSpc>
                          <a:spcPct val="115000"/>
                        </a:lnSpc>
                        <a:spcAft>
                          <a:spcPts val="120"/>
                        </a:spcAft>
                      </a:pPr>
                      <a:r>
                        <a:rPr lang="sk-SK" sz="1200" b="1" dirty="0">
                          <a:solidFill>
                            <a:srgbClr val="FF0000"/>
                          </a:solidFill>
                          <a:effectLst/>
                        </a:rPr>
                        <a:t>80,37</a:t>
                      </a:r>
                      <a:endParaRPr lang="sk-SK" sz="1200" b="1" dirty="0">
                        <a:solidFill>
                          <a:srgbClr val="FF0000"/>
                        </a:solidFill>
                        <a:effectLst/>
                        <a:latin typeface="Calibri"/>
                        <a:ea typeface="Times New Roman"/>
                        <a:cs typeface="Times New Roman"/>
                      </a:endParaRPr>
                    </a:p>
                  </a:txBody>
                  <a:tcPr marL="63349" marR="63349" marT="0" marB="0"/>
                </a:tc>
                <a:tc>
                  <a:txBody>
                    <a:bodyPr/>
                    <a:lstStyle/>
                    <a:p>
                      <a:pPr algn="r">
                        <a:lnSpc>
                          <a:spcPct val="115000"/>
                        </a:lnSpc>
                        <a:spcAft>
                          <a:spcPts val="120"/>
                        </a:spcAft>
                      </a:pPr>
                      <a:r>
                        <a:rPr lang="sk-SK" sz="1200" b="1" dirty="0">
                          <a:solidFill>
                            <a:srgbClr val="FF0000"/>
                          </a:solidFill>
                          <a:effectLst/>
                        </a:rPr>
                        <a:t>80,17</a:t>
                      </a:r>
                      <a:endParaRPr lang="sk-SK" sz="1200" b="1" dirty="0">
                        <a:solidFill>
                          <a:srgbClr val="FF0000"/>
                        </a:solidFill>
                        <a:effectLst/>
                        <a:latin typeface="Calibri"/>
                        <a:ea typeface="Times New Roman"/>
                        <a:cs typeface="Times New Roman"/>
                      </a:endParaRPr>
                    </a:p>
                  </a:txBody>
                  <a:tcPr marL="63349" marR="63349" marT="0" marB="0"/>
                </a:tc>
              </a:tr>
              <a:tr h="321252">
                <a:tc>
                  <a:txBody>
                    <a:bodyPr/>
                    <a:lstStyle/>
                    <a:p>
                      <a:pPr algn="just">
                        <a:lnSpc>
                          <a:spcPct val="115000"/>
                        </a:lnSpc>
                        <a:spcAft>
                          <a:spcPts val="120"/>
                        </a:spcAft>
                      </a:pPr>
                      <a:r>
                        <a:rPr lang="sk-SK" sz="1100" dirty="0">
                          <a:effectLst/>
                        </a:rPr>
                        <a:t>Okres Košice II</a:t>
                      </a:r>
                      <a:endParaRPr lang="sk-SK" sz="1100" dirty="0">
                        <a:effectLst/>
                        <a:latin typeface="Calibri"/>
                        <a:ea typeface="Times New Roman"/>
                        <a:cs typeface="Times New Roman"/>
                      </a:endParaRPr>
                    </a:p>
                  </a:txBody>
                  <a:tcPr marL="63349" marR="63349" marT="0" marB="0"/>
                </a:tc>
                <a:tc>
                  <a:txBody>
                    <a:bodyPr/>
                    <a:lstStyle/>
                    <a:p>
                      <a:pPr algn="r">
                        <a:lnSpc>
                          <a:spcPct val="115000"/>
                        </a:lnSpc>
                        <a:spcAft>
                          <a:spcPts val="120"/>
                        </a:spcAft>
                      </a:pPr>
                      <a:r>
                        <a:rPr lang="sk-SK" sz="1200">
                          <a:effectLst/>
                        </a:rPr>
                        <a:t>71,77</a:t>
                      </a:r>
                      <a:endParaRPr lang="sk-SK" sz="1200">
                        <a:effectLst/>
                        <a:latin typeface="Calibri"/>
                        <a:ea typeface="Times New Roman"/>
                        <a:cs typeface="Times New Roman"/>
                      </a:endParaRPr>
                    </a:p>
                  </a:txBody>
                  <a:tcPr marL="63349" marR="63349" marT="0" marB="0"/>
                </a:tc>
                <a:tc>
                  <a:txBody>
                    <a:bodyPr/>
                    <a:lstStyle/>
                    <a:p>
                      <a:pPr algn="r">
                        <a:lnSpc>
                          <a:spcPct val="115000"/>
                        </a:lnSpc>
                        <a:spcAft>
                          <a:spcPts val="120"/>
                        </a:spcAft>
                      </a:pPr>
                      <a:r>
                        <a:rPr lang="sk-SK" sz="1200">
                          <a:effectLst/>
                        </a:rPr>
                        <a:t>71,95</a:t>
                      </a:r>
                      <a:endParaRPr lang="sk-SK" sz="1200">
                        <a:effectLst/>
                        <a:latin typeface="Calibri"/>
                        <a:ea typeface="Times New Roman"/>
                        <a:cs typeface="Times New Roman"/>
                      </a:endParaRPr>
                    </a:p>
                  </a:txBody>
                  <a:tcPr marL="63349" marR="63349" marT="0" marB="0"/>
                </a:tc>
                <a:tc>
                  <a:txBody>
                    <a:bodyPr/>
                    <a:lstStyle/>
                    <a:p>
                      <a:pPr algn="r">
                        <a:lnSpc>
                          <a:spcPct val="115000"/>
                        </a:lnSpc>
                        <a:spcAft>
                          <a:spcPts val="120"/>
                        </a:spcAft>
                      </a:pPr>
                      <a:r>
                        <a:rPr lang="sk-SK" sz="1200">
                          <a:effectLst/>
                        </a:rPr>
                        <a:t>72,43</a:t>
                      </a:r>
                      <a:endParaRPr lang="sk-SK" sz="1200">
                        <a:effectLst/>
                        <a:latin typeface="Calibri"/>
                        <a:ea typeface="Times New Roman"/>
                        <a:cs typeface="Times New Roman"/>
                      </a:endParaRPr>
                    </a:p>
                  </a:txBody>
                  <a:tcPr marL="63349" marR="63349" marT="0" marB="0"/>
                </a:tc>
                <a:tc>
                  <a:txBody>
                    <a:bodyPr/>
                    <a:lstStyle/>
                    <a:p>
                      <a:pPr algn="r">
                        <a:lnSpc>
                          <a:spcPct val="115000"/>
                        </a:lnSpc>
                        <a:spcAft>
                          <a:spcPts val="120"/>
                        </a:spcAft>
                      </a:pPr>
                      <a:r>
                        <a:rPr lang="sk-SK" sz="1200" dirty="0">
                          <a:effectLst/>
                        </a:rPr>
                        <a:t>72,62</a:t>
                      </a:r>
                      <a:endParaRPr lang="sk-SK" sz="1200" dirty="0">
                        <a:effectLst/>
                        <a:latin typeface="Calibri"/>
                        <a:ea typeface="Times New Roman"/>
                        <a:cs typeface="Times New Roman"/>
                      </a:endParaRPr>
                    </a:p>
                  </a:txBody>
                  <a:tcPr marL="63349" marR="63349" marT="0" marB="0"/>
                </a:tc>
                <a:tc>
                  <a:txBody>
                    <a:bodyPr/>
                    <a:lstStyle/>
                    <a:p>
                      <a:pPr algn="r">
                        <a:lnSpc>
                          <a:spcPct val="115000"/>
                        </a:lnSpc>
                        <a:spcAft>
                          <a:spcPts val="120"/>
                        </a:spcAft>
                      </a:pPr>
                      <a:r>
                        <a:rPr lang="sk-SK" sz="1200" dirty="0">
                          <a:effectLst/>
                        </a:rPr>
                        <a:t>73,22</a:t>
                      </a:r>
                      <a:endParaRPr lang="sk-SK" sz="1200" dirty="0">
                        <a:effectLst/>
                        <a:latin typeface="Calibri"/>
                        <a:ea typeface="Times New Roman"/>
                        <a:cs typeface="Times New Roman"/>
                      </a:endParaRPr>
                    </a:p>
                  </a:txBody>
                  <a:tcPr marL="63349" marR="63349" marT="0" marB="0"/>
                </a:tc>
                <a:tc>
                  <a:txBody>
                    <a:bodyPr/>
                    <a:lstStyle/>
                    <a:p>
                      <a:pPr algn="r">
                        <a:lnSpc>
                          <a:spcPct val="115000"/>
                        </a:lnSpc>
                        <a:spcAft>
                          <a:spcPts val="120"/>
                        </a:spcAft>
                      </a:pPr>
                      <a:r>
                        <a:rPr lang="sk-SK" sz="1200" b="1" dirty="0">
                          <a:solidFill>
                            <a:schemeClr val="tx2">
                              <a:lumMod val="75000"/>
                            </a:schemeClr>
                          </a:solidFill>
                          <a:effectLst/>
                        </a:rPr>
                        <a:t>78,47</a:t>
                      </a:r>
                      <a:endParaRPr lang="sk-SK" sz="1200" b="1" dirty="0">
                        <a:solidFill>
                          <a:schemeClr val="tx2">
                            <a:lumMod val="75000"/>
                          </a:schemeClr>
                        </a:solidFill>
                        <a:effectLst/>
                        <a:latin typeface="Calibri"/>
                        <a:ea typeface="Times New Roman"/>
                        <a:cs typeface="Times New Roman"/>
                      </a:endParaRPr>
                    </a:p>
                  </a:txBody>
                  <a:tcPr marL="63349" marR="63349" marT="0" marB="0"/>
                </a:tc>
                <a:tc>
                  <a:txBody>
                    <a:bodyPr/>
                    <a:lstStyle/>
                    <a:p>
                      <a:pPr algn="r">
                        <a:lnSpc>
                          <a:spcPct val="115000"/>
                        </a:lnSpc>
                        <a:spcAft>
                          <a:spcPts val="120"/>
                        </a:spcAft>
                      </a:pPr>
                      <a:r>
                        <a:rPr lang="sk-SK" sz="1200" b="1" dirty="0">
                          <a:solidFill>
                            <a:schemeClr val="tx2">
                              <a:lumMod val="75000"/>
                            </a:schemeClr>
                          </a:solidFill>
                          <a:effectLst/>
                        </a:rPr>
                        <a:t>78,59</a:t>
                      </a:r>
                      <a:endParaRPr lang="sk-SK" sz="1200" b="1" dirty="0">
                        <a:solidFill>
                          <a:schemeClr val="tx2">
                            <a:lumMod val="75000"/>
                          </a:schemeClr>
                        </a:solidFill>
                        <a:effectLst/>
                        <a:latin typeface="Calibri"/>
                        <a:ea typeface="Times New Roman"/>
                        <a:cs typeface="Times New Roman"/>
                      </a:endParaRPr>
                    </a:p>
                  </a:txBody>
                  <a:tcPr marL="63349" marR="63349" marT="0" marB="0"/>
                </a:tc>
                <a:tc>
                  <a:txBody>
                    <a:bodyPr/>
                    <a:lstStyle/>
                    <a:p>
                      <a:pPr algn="r">
                        <a:lnSpc>
                          <a:spcPct val="115000"/>
                        </a:lnSpc>
                        <a:spcAft>
                          <a:spcPts val="120"/>
                        </a:spcAft>
                      </a:pPr>
                      <a:r>
                        <a:rPr lang="sk-SK" sz="1200" b="1">
                          <a:solidFill>
                            <a:schemeClr val="tx2">
                              <a:lumMod val="75000"/>
                            </a:schemeClr>
                          </a:solidFill>
                          <a:effectLst/>
                        </a:rPr>
                        <a:t>78,92</a:t>
                      </a:r>
                      <a:endParaRPr lang="sk-SK" sz="1200" b="1">
                        <a:solidFill>
                          <a:schemeClr val="tx2">
                            <a:lumMod val="75000"/>
                          </a:schemeClr>
                        </a:solidFill>
                        <a:effectLst/>
                        <a:latin typeface="Calibri"/>
                        <a:ea typeface="Times New Roman"/>
                        <a:cs typeface="Times New Roman"/>
                      </a:endParaRPr>
                    </a:p>
                  </a:txBody>
                  <a:tcPr marL="63349" marR="63349" marT="0" marB="0"/>
                </a:tc>
                <a:tc>
                  <a:txBody>
                    <a:bodyPr/>
                    <a:lstStyle/>
                    <a:p>
                      <a:pPr algn="r">
                        <a:lnSpc>
                          <a:spcPct val="115000"/>
                        </a:lnSpc>
                        <a:spcAft>
                          <a:spcPts val="120"/>
                        </a:spcAft>
                      </a:pPr>
                      <a:r>
                        <a:rPr lang="sk-SK" sz="1200" b="1" dirty="0">
                          <a:solidFill>
                            <a:schemeClr val="tx2">
                              <a:lumMod val="75000"/>
                            </a:schemeClr>
                          </a:solidFill>
                          <a:effectLst/>
                        </a:rPr>
                        <a:t>79,25</a:t>
                      </a:r>
                      <a:endParaRPr lang="sk-SK" sz="1200" b="1" dirty="0">
                        <a:solidFill>
                          <a:schemeClr val="tx2">
                            <a:lumMod val="75000"/>
                          </a:schemeClr>
                        </a:solidFill>
                        <a:effectLst/>
                        <a:latin typeface="Calibri"/>
                        <a:ea typeface="Times New Roman"/>
                        <a:cs typeface="Times New Roman"/>
                      </a:endParaRPr>
                    </a:p>
                  </a:txBody>
                  <a:tcPr marL="63349" marR="63349" marT="0" marB="0"/>
                </a:tc>
                <a:tc>
                  <a:txBody>
                    <a:bodyPr/>
                    <a:lstStyle/>
                    <a:p>
                      <a:pPr algn="r">
                        <a:lnSpc>
                          <a:spcPct val="115000"/>
                        </a:lnSpc>
                        <a:spcAft>
                          <a:spcPts val="120"/>
                        </a:spcAft>
                      </a:pPr>
                      <a:r>
                        <a:rPr lang="sk-SK" sz="1200" b="1">
                          <a:solidFill>
                            <a:schemeClr val="tx2">
                              <a:lumMod val="75000"/>
                            </a:schemeClr>
                          </a:solidFill>
                          <a:effectLst/>
                        </a:rPr>
                        <a:t>79,60</a:t>
                      </a:r>
                      <a:endParaRPr lang="sk-SK" sz="1200" b="1">
                        <a:solidFill>
                          <a:schemeClr val="tx2">
                            <a:lumMod val="75000"/>
                          </a:schemeClr>
                        </a:solidFill>
                        <a:effectLst/>
                        <a:latin typeface="Calibri"/>
                        <a:ea typeface="Times New Roman"/>
                        <a:cs typeface="Times New Roman"/>
                      </a:endParaRPr>
                    </a:p>
                  </a:txBody>
                  <a:tcPr marL="63349" marR="63349" marT="0" marB="0"/>
                </a:tc>
              </a:tr>
              <a:tr h="321252">
                <a:tc>
                  <a:txBody>
                    <a:bodyPr/>
                    <a:lstStyle/>
                    <a:p>
                      <a:pPr algn="just">
                        <a:lnSpc>
                          <a:spcPct val="115000"/>
                        </a:lnSpc>
                        <a:spcAft>
                          <a:spcPts val="120"/>
                        </a:spcAft>
                      </a:pPr>
                      <a:r>
                        <a:rPr lang="sk-SK" sz="1100" dirty="0">
                          <a:effectLst/>
                        </a:rPr>
                        <a:t>Okres Košice III</a:t>
                      </a:r>
                      <a:endParaRPr lang="sk-SK" sz="1100" dirty="0">
                        <a:effectLst/>
                        <a:latin typeface="Calibri"/>
                        <a:ea typeface="Times New Roman"/>
                        <a:cs typeface="Times New Roman"/>
                      </a:endParaRPr>
                    </a:p>
                  </a:txBody>
                  <a:tcPr marL="63349" marR="63349" marT="0" marB="0"/>
                </a:tc>
                <a:tc>
                  <a:txBody>
                    <a:bodyPr/>
                    <a:lstStyle/>
                    <a:p>
                      <a:pPr algn="r">
                        <a:lnSpc>
                          <a:spcPct val="115000"/>
                        </a:lnSpc>
                        <a:spcAft>
                          <a:spcPts val="120"/>
                        </a:spcAft>
                      </a:pPr>
                      <a:r>
                        <a:rPr lang="sk-SK" sz="1200">
                          <a:effectLst/>
                        </a:rPr>
                        <a:t>71,49</a:t>
                      </a:r>
                      <a:endParaRPr lang="sk-SK" sz="1200">
                        <a:effectLst/>
                        <a:latin typeface="Calibri"/>
                        <a:ea typeface="Times New Roman"/>
                        <a:cs typeface="Times New Roman"/>
                      </a:endParaRPr>
                    </a:p>
                  </a:txBody>
                  <a:tcPr marL="63349" marR="63349" marT="0" marB="0"/>
                </a:tc>
                <a:tc>
                  <a:txBody>
                    <a:bodyPr/>
                    <a:lstStyle/>
                    <a:p>
                      <a:pPr algn="r">
                        <a:lnSpc>
                          <a:spcPct val="115000"/>
                        </a:lnSpc>
                        <a:spcAft>
                          <a:spcPts val="120"/>
                        </a:spcAft>
                      </a:pPr>
                      <a:r>
                        <a:rPr lang="sk-SK" sz="1200">
                          <a:effectLst/>
                        </a:rPr>
                        <a:t>71,75</a:t>
                      </a:r>
                      <a:endParaRPr lang="sk-SK" sz="1200">
                        <a:effectLst/>
                        <a:latin typeface="Calibri"/>
                        <a:ea typeface="Times New Roman"/>
                        <a:cs typeface="Times New Roman"/>
                      </a:endParaRPr>
                    </a:p>
                  </a:txBody>
                  <a:tcPr marL="63349" marR="63349" marT="0" marB="0"/>
                </a:tc>
                <a:tc>
                  <a:txBody>
                    <a:bodyPr/>
                    <a:lstStyle/>
                    <a:p>
                      <a:pPr algn="r">
                        <a:lnSpc>
                          <a:spcPct val="115000"/>
                        </a:lnSpc>
                        <a:spcAft>
                          <a:spcPts val="120"/>
                        </a:spcAft>
                      </a:pPr>
                      <a:r>
                        <a:rPr lang="sk-SK" sz="1200" dirty="0">
                          <a:effectLst/>
                        </a:rPr>
                        <a:t>71,95</a:t>
                      </a:r>
                      <a:endParaRPr lang="sk-SK" sz="1200" dirty="0">
                        <a:effectLst/>
                        <a:latin typeface="Calibri"/>
                        <a:ea typeface="Times New Roman"/>
                        <a:cs typeface="Times New Roman"/>
                      </a:endParaRPr>
                    </a:p>
                  </a:txBody>
                  <a:tcPr marL="63349" marR="63349" marT="0" marB="0"/>
                </a:tc>
                <a:tc>
                  <a:txBody>
                    <a:bodyPr/>
                    <a:lstStyle/>
                    <a:p>
                      <a:pPr algn="r">
                        <a:lnSpc>
                          <a:spcPct val="115000"/>
                        </a:lnSpc>
                        <a:spcAft>
                          <a:spcPts val="120"/>
                        </a:spcAft>
                      </a:pPr>
                      <a:r>
                        <a:rPr lang="sk-SK" sz="1200">
                          <a:effectLst/>
                        </a:rPr>
                        <a:t>72,25</a:t>
                      </a:r>
                      <a:endParaRPr lang="sk-SK" sz="1200">
                        <a:effectLst/>
                        <a:latin typeface="Calibri"/>
                        <a:ea typeface="Times New Roman"/>
                        <a:cs typeface="Times New Roman"/>
                      </a:endParaRPr>
                    </a:p>
                  </a:txBody>
                  <a:tcPr marL="63349" marR="63349" marT="0" marB="0"/>
                </a:tc>
                <a:tc>
                  <a:txBody>
                    <a:bodyPr/>
                    <a:lstStyle/>
                    <a:p>
                      <a:pPr algn="r">
                        <a:lnSpc>
                          <a:spcPct val="115000"/>
                        </a:lnSpc>
                        <a:spcAft>
                          <a:spcPts val="120"/>
                        </a:spcAft>
                      </a:pPr>
                      <a:r>
                        <a:rPr lang="sk-SK" sz="1200">
                          <a:effectLst/>
                        </a:rPr>
                        <a:t>72,46</a:t>
                      </a:r>
                      <a:endParaRPr lang="sk-SK" sz="1200">
                        <a:effectLst/>
                        <a:latin typeface="Calibri"/>
                        <a:ea typeface="Times New Roman"/>
                        <a:cs typeface="Times New Roman"/>
                      </a:endParaRPr>
                    </a:p>
                  </a:txBody>
                  <a:tcPr marL="63349" marR="63349" marT="0" marB="0"/>
                </a:tc>
                <a:tc>
                  <a:txBody>
                    <a:bodyPr/>
                    <a:lstStyle/>
                    <a:p>
                      <a:pPr algn="r">
                        <a:lnSpc>
                          <a:spcPct val="115000"/>
                        </a:lnSpc>
                        <a:spcAft>
                          <a:spcPts val="120"/>
                        </a:spcAft>
                      </a:pPr>
                      <a:r>
                        <a:rPr lang="sk-SK" sz="1200" b="1" dirty="0">
                          <a:solidFill>
                            <a:schemeClr val="tx2">
                              <a:lumMod val="75000"/>
                            </a:schemeClr>
                          </a:solidFill>
                          <a:effectLst/>
                        </a:rPr>
                        <a:t>77,84</a:t>
                      </a:r>
                      <a:endParaRPr lang="sk-SK" sz="1200" b="1" dirty="0">
                        <a:solidFill>
                          <a:schemeClr val="tx2">
                            <a:lumMod val="75000"/>
                          </a:schemeClr>
                        </a:solidFill>
                        <a:effectLst/>
                        <a:latin typeface="Calibri"/>
                        <a:ea typeface="Times New Roman"/>
                        <a:cs typeface="Times New Roman"/>
                      </a:endParaRPr>
                    </a:p>
                  </a:txBody>
                  <a:tcPr marL="63349" marR="63349" marT="0" marB="0"/>
                </a:tc>
                <a:tc>
                  <a:txBody>
                    <a:bodyPr/>
                    <a:lstStyle/>
                    <a:p>
                      <a:pPr algn="r">
                        <a:lnSpc>
                          <a:spcPct val="115000"/>
                        </a:lnSpc>
                        <a:spcAft>
                          <a:spcPts val="120"/>
                        </a:spcAft>
                      </a:pPr>
                      <a:r>
                        <a:rPr lang="sk-SK" sz="1200" b="1" dirty="0">
                          <a:solidFill>
                            <a:schemeClr val="tx2">
                              <a:lumMod val="75000"/>
                            </a:schemeClr>
                          </a:solidFill>
                          <a:effectLst/>
                        </a:rPr>
                        <a:t>78,02</a:t>
                      </a:r>
                      <a:endParaRPr lang="sk-SK" sz="1200" b="1" dirty="0">
                        <a:solidFill>
                          <a:schemeClr val="tx2">
                            <a:lumMod val="75000"/>
                          </a:schemeClr>
                        </a:solidFill>
                        <a:effectLst/>
                        <a:latin typeface="Calibri"/>
                        <a:ea typeface="Times New Roman"/>
                        <a:cs typeface="Times New Roman"/>
                      </a:endParaRPr>
                    </a:p>
                  </a:txBody>
                  <a:tcPr marL="63349" marR="63349" marT="0" marB="0"/>
                </a:tc>
                <a:tc>
                  <a:txBody>
                    <a:bodyPr/>
                    <a:lstStyle/>
                    <a:p>
                      <a:pPr algn="r">
                        <a:lnSpc>
                          <a:spcPct val="115000"/>
                        </a:lnSpc>
                        <a:spcAft>
                          <a:spcPts val="120"/>
                        </a:spcAft>
                      </a:pPr>
                      <a:r>
                        <a:rPr lang="sk-SK" sz="1200" b="1" dirty="0">
                          <a:solidFill>
                            <a:schemeClr val="tx2">
                              <a:lumMod val="75000"/>
                            </a:schemeClr>
                          </a:solidFill>
                          <a:effectLst/>
                        </a:rPr>
                        <a:t>78,82</a:t>
                      </a:r>
                      <a:endParaRPr lang="sk-SK" sz="1200" b="1" dirty="0">
                        <a:solidFill>
                          <a:schemeClr val="tx2">
                            <a:lumMod val="75000"/>
                          </a:schemeClr>
                        </a:solidFill>
                        <a:effectLst/>
                        <a:latin typeface="Calibri"/>
                        <a:ea typeface="Times New Roman"/>
                        <a:cs typeface="Times New Roman"/>
                      </a:endParaRPr>
                    </a:p>
                  </a:txBody>
                  <a:tcPr marL="63349" marR="63349" marT="0" marB="0"/>
                </a:tc>
                <a:tc>
                  <a:txBody>
                    <a:bodyPr/>
                    <a:lstStyle/>
                    <a:p>
                      <a:pPr algn="r">
                        <a:lnSpc>
                          <a:spcPct val="115000"/>
                        </a:lnSpc>
                        <a:spcAft>
                          <a:spcPts val="120"/>
                        </a:spcAft>
                      </a:pPr>
                      <a:r>
                        <a:rPr lang="sk-SK" sz="1200" b="1" dirty="0">
                          <a:solidFill>
                            <a:schemeClr val="tx2">
                              <a:lumMod val="75000"/>
                            </a:schemeClr>
                          </a:solidFill>
                          <a:effectLst/>
                        </a:rPr>
                        <a:t>78,82</a:t>
                      </a:r>
                      <a:endParaRPr lang="sk-SK" sz="1200" b="1" dirty="0">
                        <a:solidFill>
                          <a:schemeClr val="tx2">
                            <a:lumMod val="75000"/>
                          </a:schemeClr>
                        </a:solidFill>
                        <a:effectLst/>
                        <a:latin typeface="Calibri"/>
                        <a:ea typeface="Times New Roman"/>
                        <a:cs typeface="Times New Roman"/>
                      </a:endParaRPr>
                    </a:p>
                  </a:txBody>
                  <a:tcPr marL="63349" marR="63349" marT="0" marB="0"/>
                </a:tc>
                <a:tc>
                  <a:txBody>
                    <a:bodyPr/>
                    <a:lstStyle/>
                    <a:p>
                      <a:pPr algn="r">
                        <a:lnSpc>
                          <a:spcPct val="115000"/>
                        </a:lnSpc>
                        <a:spcAft>
                          <a:spcPts val="120"/>
                        </a:spcAft>
                      </a:pPr>
                      <a:r>
                        <a:rPr lang="sk-SK" sz="1200" b="1">
                          <a:solidFill>
                            <a:schemeClr val="tx2">
                              <a:lumMod val="75000"/>
                            </a:schemeClr>
                          </a:solidFill>
                          <a:effectLst/>
                        </a:rPr>
                        <a:t>79,40</a:t>
                      </a:r>
                      <a:endParaRPr lang="sk-SK" sz="1200" b="1">
                        <a:solidFill>
                          <a:schemeClr val="tx2">
                            <a:lumMod val="75000"/>
                          </a:schemeClr>
                        </a:solidFill>
                        <a:effectLst/>
                        <a:latin typeface="Calibri"/>
                        <a:ea typeface="Times New Roman"/>
                        <a:cs typeface="Times New Roman"/>
                      </a:endParaRPr>
                    </a:p>
                  </a:txBody>
                  <a:tcPr marL="63349" marR="63349" marT="0" marB="0"/>
                </a:tc>
              </a:tr>
              <a:tr h="321252">
                <a:tc>
                  <a:txBody>
                    <a:bodyPr/>
                    <a:lstStyle/>
                    <a:p>
                      <a:pPr algn="just">
                        <a:lnSpc>
                          <a:spcPct val="115000"/>
                        </a:lnSpc>
                        <a:spcAft>
                          <a:spcPts val="120"/>
                        </a:spcAft>
                      </a:pPr>
                      <a:r>
                        <a:rPr lang="sk-SK" sz="1100" dirty="0">
                          <a:effectLst/>
                        </a:rPr>
                        <a:t>Okres Košice IV</a:t>
                      </a:r>
                      <a:endParaRPr lang="sk-SK" sz="1100" dirty="0">
                        <a:effectLst/>
                        <a:latin typeface="Calibri"/>
                        <a:ea typeface="Times New Roman"/>
                        <a:cs typeface="Times New Roman"/>
                      </a:endParaRPr>
                    </a:p>
                  </a:txBody>
                  <a:tcPr marL="63349" marR="63349" marT="0" marB="0"/>
                </a:tc>
                <a:tc>
                  <a:txBody>
                    <a:bodyPr/>
                    <a:lstStyle/>
                    <a:p>
                      <a:pPr algn="r">
                        <a:lnSpc>
                          <a:spcPct val="115000"/>
                        </a:lnSpc>
                        <a:spcAft>
                          <a:spcPts val="120"/>
                        </a:spcAft>
                      </a:pPr>
                      <a:r>
                        <a:rPr lang="sk-SK" sz="1200">
                          <a:effectLst/>
                        </a:rPr>
                        <a:t>69,92</a:t>
                      </a:r>
                      <a:endParaRPr lang="sk-SK" sz="1200">
                        <a:effectLst/>
                        <a:latin typeface="Calibri"/>
                        <a:ea typeface="Times New Roman"/>
                        <a:cs typeface="Times New Roman"/>
                      </a:endParaRPr>
                    </a:p>
                  </a:txBody>
                  <a:tcPr marL="63349" marR="63349" marT="0" marB="0"/>
                </a:tc>
                <a:tc>
                  <a:txBody>
                    <a:bodyPr/>
                    <a:lstStyle/>
                    <a:p>
                      <a:pPr algn="r">
                        <a:lnSpc>
                          <a:spcPct val="115000"/>
                        </a:lnSpc>
                        <a:spcAft>
                          <a:spcPts val="120"/>
                        </a:spcAft>
                      </a:pPr>
                      <a:r>
                        <a:rPr lang="sk-SK" sz="1200">
                          <a:effectLst/>
                        </a:rPr>
                        <a:t>70,22</a:t>
                      </a:r>
                      <a:endParaRPr lang="sk-SK" sz="1200">
                        <a:effectLst/>
                        <a:latin typeface="Calibri"/>
                        <a:ea typeface="Times New Roman"/>
                        <a:cs typeface="Times New Roman"/>
                      </a:endParaRPr>
                    </a:p>
                  </a:txBody>
                  <a:tcPr marL="63349" marR="63349" marT="0" marB="0"/>
                </a:tc>
                <a:tc>
                  <a:txBody>
                    <a:bodyPr/>
                    <a:lstStyle/>
                    <a:p>
                      <a:pPr algn="r">
                        <a:lnSpc>
                          <a:spcPct val="115000"/>
                        </a:lnSpc>
                        <a:spcAft>
                          <a:spcPts val="120"/>
                        </a:spcAft>
                      </a:pPr>
                      <a:r>
                        <a:rPr lang="sk-SK" sz="1200">
                          <a:effectLst/>
                        </a:rPr>
                        <a:t>71,04</a:t>
                      </a:r>
                      <a:endParaRPr lang="sk-SK" sz="1200">
                        <a:effectLst/>
                        <a:latin typeface="Calibri"/>
                        <a:ea typeface="Times New Roman"/>
                        <a:cs typeface="Times New Roman"/>
                      </a:endParaRPr>
                    </a:p>
                  </a:txBody>
                  <a:tcPr marL="63349" marR="63349" marT="0" marB="0"/>
                </a:tc>
                <a:tc>
                  <a:txBody>
                    <a:bodyPr/>
                    <a:lstStyle/>
                    <a:p>
                      <a:pPr algn="r">
                        <a:lnSpc>
                          <a:spcPct val="115000"/>
                        </a:lnSpc>
                        <a:spcAft>
                          <a:spcPts val="120"/>
                        </a:spcAft>
                      </a:pPr>
                      <a:r>
                        <a:rPr lang="sk-SK" sz="1200">
                          <a:effectLst/>
                        </a:rPr>
                        <a:t>71,54</a:t>
                      </a:r>
                      <a:endParaRPr lang="sk-SK" sz="1200">
                        <a:effectLst/>
                        <a:latin typeface="Calibri"/>
                        <a:ea typeface="Times New Roman"/>
                        <a:cs typeface="Times New Roman"/>
                      </a:endParaRPr>
                    </a:p>
                  </a:txBody>
                  <a:tcPr marL="63349" marR="63349" marT="0" marB="0"/>
                </a:tc>
                <a:tc>
                  <a:txBody>
                    <a:bodyPr/>
                    <a:lstStyle/>
                    <a:p>
                      <a:pPr algn="r">
                        <a:lnSpc>
                          <a:spcPct val="115000"/>
                        </a:lnSpc>
                        <a:spcAft>
                          <a:spcPts val="120"/>
                        </a:spcAft>
                      </a:pPr>
                      <a:r>
                        <a:rPr lang="sk-SK" sz="1200">
                          <a:effectLst/>
                        </a:rPr>
                        <a:t>71,88</a:t>
                      </a:r>
                      <a:endParaRPr lang="sk-SK" sz="1200">
                        <a:effectLst/>
                        <a:latin typeface="Calibri"/>
                        <a:ea typeface="Times New Roman"/>
                        <a:cs typeface="Times New Roman"/>
                      </a:endParaRPr>
                    </a:p>
                  </a:txBody>
                  <a:tcPr marL="63349" marR="63349" marT="0" marB="0"/>
                </a:tc>
                <a:tc>
                  <a:txBody>
                    <a:bodyPr/>
                    <a:lstStyle/>
                    <a:p>
                      <a:pPr algn="r">
                        <a:lnSpc>
                          <a:spcPct val="115000"/>
                        </a:lnSpc>
                        <a:spcAft>
                          <a:spcPts val="120"/>
                        </a:spcAft>
                      </a:pPr>
                      <a:r>
                        <a:rPr lang="sk-SK" sz="1200" b="1" dirty="0">
                          <a:solidFill>
                            <a:schemeClr val="tx2">
                              <a:lumMod val="75000"/>
                            </a:schemeClr>
                          </a:solidFill>
                          <a:effectLst/>
                        </a:rPr>
                        <a:t>77,06</a:t>
                      </a:r>
                      <a:endParaRPr lang="sk-SK" sz="1200" b="1" dirty="0">
                        <a:solidFill>
                          <a:schemeClr val="tx2">
                            <a:lumMod val="75000"/>
                          </a:schemeClr>
                        </a:solidFill>
                        <a:effectLst/>
                        <a:latin typeface="Calibri"/>
                        <a:ea typeface="Times New Roman"/>
                        <a:cs typeface="Times New Roman"/>
                      </a:endParaRPr>
                    </a:p>
                  </a:txBody>
                  <a:tcPr marL="63349" marR="63349" marT="0" marB="0"/>
                </a:tc>
                <a:tc>
                  <a:txBody>
                    <a:bodyPr/>
                    <a:lstStyle/>
                    <a:p>
                      <a:pPr algn="r">
                        <a:lnSpc>
                          <a:spcPct val="115000"/>
                        </a:lnSpc>
                        <a:spcAft>
                          <a:spcPts val="120"/>
                        </a:spcAft>
                      </a:pPr>
                      <a:r>
                        <a:rPr lang="sk-SK" sz="1200" b="1" dirty="0">
                          <a:solidFill>
                            <a:schemeClr val="tx2">
                              <a:lumMod val="75000"/>
                            </a:schemeClr>
                          </a:solidFill>
                          <a:effectLst/>
                        </a:rPr>
                        <a:t>77,47</a:t>
                      </a:r>
                      <a:endParaRPr lang="sk-SK" sz="1200" b="1" dirty="0">
                        <a:solidFill>
                          <a:schemeClr val="tx2">
                            <a:lumMod val="75000"/>
                          </a:schemeClr>
                        </a:solidFill>
                        <a:effectLst/>
                        <a:latin typeface="Calibri"/>
                        <a:ea typeface="Times New Roman"/>
                        <a:cs typeface="Times New Roman"/>
                      </a:endParaRPr>
                    </a:p>
                  </a:txBody>
                  <a:tcPr marL="63349" marR="63349" marT="0" marB="0"/>
                </a:tc>
                <a:tc>
                  <a:txBody>
                    <a:bodyPr/>
                    <a:lstStyle/>
                    <a:p>
                      <a:pPr algn="r">
                        <a:lnSpc>
                          <a:spcPct val="115000"/>
                        </a:lnSpc>
                        <a:spcAft>
                          <a:spcPts val="120"/>
                        </a:spcAft>
                      </a:pPr>
                      <a:r>
                        <a:rPr lang="sk-SK" sz="1200" b="1">
                          <a:solidFill>
                            <a:schemeClr val="tx2">
                              <a:lumMod val="75000"/>
                            </a:schemeClr>
                          </a:solidFill>
                          <a:effectLst/>
                        </a:rPr>
                        <a:t>77,58</a:t>
                      </a:r>
                      <a:endParaRPr lang="sk-SK" sz="1200" b="1">
                        <a:solidFill>
                          <a:schemeClr val="tx2">
                            <a:lumMod val="75000"/>
                          </a:schemeClr>
                        </a:solidFill>
                        <a:effectLst/>
                        <a:latin typeface="Calibri"/>
                        <a:ea typeface="Times New Roman"/>
                        <a:cs typeface="Times New Roman"/>
                      </a:endParaRPr>
                    </a:p>
                  </a:txBody>
                  <a:tcPr marL="63349" marR="63349" marT="0" marB="0"/>
                </a:tc>
                <a:tc>
                  <a:txBody>
                    <a:bodyPr/>
                    <a:lstStyle/>
                    <a:p>
                      <a:pPr algn="r">
                        <a:lnSpc>
                          <a:spcPct val="115000"/>
                        </a:lnSpc>
                        <a:spcAft>
                          <a:spcPts val="120"/>
                        </a:spcAft>
                      </a:pPr>
                      <a:r>
                        <a:rPr lang="sk-SK" sz="1200" b="1" dirty="0">
                          <a:solidFill>
                            <a:schemeClr val="tx2">
                              <a:lumMod val="75000"/>
                            </a:schemeClr>
                          </a:solidFill>
                          <a:effectLst/>
                        </a:rPr>
                        <a:t>78,00</a:t>
                      </a:r>
                      <a:endParaRPr lang="sk-SK" sz="1200" b="1" dirty="0">
                        <a:solidFill>
                          <a:schemeClr val="tx2">
                            <a:lumMod val="75000"/>
                          </a:schemeClr>
                        </a:solidFill>
                        <a:effectLst/>
                        <a:latin typeface="Calibri"/>
                        <a:ea typeface="Times New Roman"/>
                        <a:cs typeface="Times New Roman"/>
                      </a:endParaRPr>
                    </a:p>
                  </a:txBody>
                  <a:tcPr marL="63349" marR="63349" marT="0" marB="0"/>
                </a:tc>
                <a:tc>
                  <a:txBody>
                    <a:bodyPr/>
                    <a:lstStyle/>
                    <a:p>
                      <a:pPr algn="r">
                        <a:lnSpc>
                          <a:spcPct val="115000"/>
                        </a:lnSpc>
                        <a:spcAft>
                          <a:spcPts val="120"/>
                        </a:spcAft>
                      </a:pPr>
                      <a:r>
                        <a:rPr lang="sk-SK" sz="1200" b="1">
                          <a:solidFill>
                            <a:schemeClr val="tx2">
                              <a:lumMod val="75000"/>
                            </a:schemeClr>
                          </a:solidFill>
                          <a:effectLst/>
                        </a:rPr>
                        <a:t>79,05</a:t>
                      </a:r>
                      <a:endParaRPr lang="sk-SK" sz="1200" b="1">
                        <a:solidFill>
                          <a:schemeClr val="tx2">
                            <a:lumMod val="75000"/>
                          </a:schemeClr>
                        </a:solidFill>
                        <a:effectLst/>
                        <a:latin typeface="Calibri"/>
                        <a:ea typeface="Times New Roman"/>
                        <a:cs typeface="Times New Roman"/>
                      </a:endParaRPr>
                    </a:p>
                  </a:txBody>
                  <a:tcPr marL="63349" marR="63349" marT="0" marB="0"/>
                </a:tc>
              </a:tr>
              <a:tr h="481878">
                <a:tc>
                  <a:txBody>
                    <a:bodyPr/>
                    <a:lstStyle/>
                    <a:p>
                      <a:pPr algn="just">
                        <a:lnSpc>
                          <a:spcPct val="115000"/>
                        </a:lnSpc>
                        <a:spcAft>
                          <a:spcPts val="120"/>
                        </a:spcAft>
                      </a:pPr>
                      <a:r>
                        <a:rPr lang="sk-SK" sz="1100" dirty="0">
                          <a:effectLst/>
                        </a:rPr>
                        <a:t>Okres Košice - okolie</a:t>
                      </a:r>
                      <a:endParaRPr lang="sk-SK" sz="1100" dirty="0">
                        <a:effectLst/>
                        <a:latin typeface="Calibri"/>
                        <a:ea typeface="Times New Roman"/>
                        <a:cs typeface="Times New Roman"/>
                      </a:endParaRPr>
                    </a:p>
                  </a:txBody>
                  <a:tcPr marL="63349" marR="63349" marT="0" marB="0"/>
                </a:tc>
                <a:tc>
                  <a:txBody>
                    <a:bodyPr/>
                    <a:lstStyle/>
                    <a:p>
                      <a:pPr algn="r">
                        <a:lnSpc>
                          <a:spcPct val="115000"/>
                        </a:lnSpc>
                        <a:spcAft>
                          <a:spcPts val="120"/>
                        </a:spcAft>
                      </a:pPr>
                      <a:r>
                        <a:rPr lang="sk-SK" sz="1200" dirty="0">
                          <a:effectLst/>
                        </a:rPr>
                        <a:t>68,63</a:t>
                      </a:r>
                      <a:endParaRPr lang="sk-SK" sz="1200" dirty="0">
                        <a:effectLst/>
                        <a:latin typeface="Calibri"/>
                        <a:ea typeface="Times New Roman"/>
                        <a:cs typeface="Times New Roman"/>
                      </a:endParaRPr>
                    </a:p>
                  </a:txBody>
                  <a:tcPr marL="63349" marR="63349" marT="0" marB="0"/>
                </a:tc>
                <a:tc>
                  <a:txBody>
                    <a:bodyPr/>
                    <a:lstStyle/>
                    <a:p>
                      <a:pPr algn="r">
                        <a:lnSpc>
                          <a:spcPct val="115000"/>
                        </a:lnSpc>
                        <a:spcAft>
                          <a:spcPts val="120"/>
                        </a:spcAft>
                      </a:pPr>
                      <a:r>
                        <a:rPr lang="sk-SK" sz="1200">
                          <a:effectLst/>
                        </a:rPr>
                        <a:t>68,96</a:t>
                      </a:r>
                      <a:endParaRPr lang="sk-SK" sz="1200">
                        <a:effectLst/>
                        <a:latin typeface="Calibri"/>
                        <a:ea typeface="Times New Roman"/>
                        <a:cs typeface="Times New Roman"/>
                      </a:endParaRPr>
                    </a:p>
                  </a:txBody>
                  <a:tcPr marL="63349" marR="63349" marT="0" marB="0"/>
                </a:tc>
                <a:tc>
                  <a:txBody>
                    <a:bodyPr/>
                    <a:lstStyle/>
                    <a:p>
                      <a:pPr algn="r">
                        <a:lnSpc>
                          <a:spcPct val="115000"/>
                        </a:lnSpc>
                        <a:spcAft>
                          <a:spcPts val="120"/>
                        </a:spcAft>
                      </a:pPr>
                      <a:r>
                        <a:rPr lang="sk-SK" sz="1200">
                          <a:effectLst/>
                        </a:rPr>
                        <a:t>69,28</a:t>
                      </a:r>
                      <a:endParaRPr lang="sk-SK" sz="1200">
                        <a:effectLst/>
                        <a:latin typeface="Calibri"/>
                        <a:ea typeface="Times New Roman"/>
                        <a:cs typeface="Times New Roman"/>
                      </a:endParaRPr>
                    </a:p>
                  </a:txBody>
                  <a:tcPr marL="63349" marR="63349" marT="0" marB="0"/>
                </a:tc>
                <a:tc>
                  <a:txBody>
                    <a:bodyPr/>
                    <a:lstStyle/>
                    <a:p>
                      <a:pPr algn="r">
                        <a:lnSpc>
                          <a:spcPct val="115000"/>
                        </a:lnSpc>
                        <a:spcAft>
                          <a:spcPts val="120"/>
                        </a:spcAft>
                      </a:pPr>
                      <a:r>
                        <a:rPr lang="sk-SK" sz="1200">
                          <a:effectLst/>
                        </a:rPr>
                        <a:t>69,68</a:t>
                      </a:r>
                      <a:endParaRPr lang="sk-SK" sz="1200">
                        <a:effectLst/>
                        <a:latin typeface="Calibri"/>
                        <a:ea typeface="Times New Roman"/>
                        <a:cs typeface="Times New Roman"/>
                      </a:endParaRPr>
                    </a:p>
                  </a:txBody>
                  <a:tcPr marL="63349" marR="63349" marT="0" marB="0"/>
                </a:tc>
                <a:tc>
                  <a:txBody>
                    <a:bodyPr/>
                    <a:lstStyle/>
                    <a:p>
                      <a:pPr algn="r">
                        <a:lnSpc>
                          <a:spcPct val="115000"/>
                        </a:lnSpc>
                        <a:spcAft>
                          <a:spcPts val="120"/>
                        </a:spcAft>
                      </a:pPr>
                      <a:r>
                        <a:rPr lang="sk-SK" sz="1200">
                          <a:effectLst/>
                        </a:rPr>
                        <a:t>70,19</a:t>
                      </a:r>
                      <a:endParaRPr lang="sk-SK" sz="1200">
                        <a:effectLst/>
                        <a:latin typeface="Calibri"/>
                        <a:ea typeface="Times New Roman"/>
                        <a:cs typeface="Times New Roman"/>
                      </a:endParaRPr>
                    </a:p>
                  </a:txBody>
                  <a:tcPr marL="63349" marR="63349" marT="0" marB="0"/>
                </a:tc>
                <a:tc>
                  <a:txBody>
                    <a:bodyPr/>
                    <a:lstStyle/>
                    <a:p>
                      <a:pPr algn="r">
                        <a:lnSpc>
                          <a:spcPct val="115000"/>
                        </a:lnSpc>
                        <a:spcAft>
                          <a:spcPts val="120"/>
                        </a:spcAft>
                      </a:pPr>
                      <a:r>
                        <a:rPr lang="sk-SK" sz="1200" b="1">
                          <a:solidFill>
                            <a:schemeClr val="tx2">
                              <a:lumMod val="75000"/>
                            </a:schemeClr>
                          </a:solidFill>
                          <a:effectLst/>
                        </a:rPr>
                        <a:t>77,14</a:t>
                      </a:r>
                      <a:endParaRPr lang="sk-SK" sz="1200" b="1">
                        <a:solidFill>
                          <a:schemeClr val="tx2">
                            <a:lumMod val="75000"/>
                          </a:schemeClr>
                        </a:solidFill>
                        <a:effectLst/>
                        <a:latin typeface="Calibri"/>
                        <a:ea typeface="Times New Roman"/>
                        <a:cs typeface="Times New Roman"/>
                      </a:endParaRPr>
                    </a:p>
                  </a:txBody>
                  <a:tcPr marL="63349" marR="63349" marT="0" marB="0"/>
                </a:tc>
                <a:tc>
                  <a:txBody>
                    <a:bodyPr/>
                    <a:lstStyle/>
                    <a:p>
                      <a:pPr algn="r">
                        <a:lnSpc>
                          <a:spcPct val="115000"/>
                        </a:lnSpc>
                        <a:spcAft>
                          <a:spcPts val="120"/>
                        </a:spcAft>
                      </a:pPr>
                      <a:r>
                        <a:rPr lang="sk-SK" sz="1200" b="1" dirty="0">
                          <a:solidFill>
                            <a:schemeClr val="tx2">
                              <a:lumMod val="75000"/>
                            </a:schemeClr>
                          </a:solidFill>
                          <a:effectLst/>
                        </a:rPr>
                        <a:t>77,30</a:t>
                      </a:r>
                      <a:endParaRPr lang="sk-SK" sz="1200" b="1" dirty="0">
                        <a:solidFill>
                          <a:schemeClr val="tx2">
                            <a:lumMod val="75000"/>
                          </a:schemeClr>
                        </a:solidFill>
                        <a:effectLst/>
                        <a:latin typeface="Calibri"/>
                        <a:ea typeface="Times New Roman"/>
                        <a:cs typeface="Times New Roman"/>
                      </a:endParaRPr>
                    </a:p>
                  </a:txBody>
                  <a:tcPr marL="63349" marR="63349" marT="0" marB="0"/>
                </a:tc>
                <a:tc>
                  <a:txBody>
                    <a:bodyPr/>
                    <a:lstStyle/>
                    <a:p>
                      <a:pPr algn="r">
                        <a:lnSpc>
                          <a:spcPct val="115000"/>
                        </a:lnSpc>
                        <a:spcAft>
                          <a:spcPts val="120"/>
                        </a:spcAft>
                      </a:pPr>
                      <a:r>
                        <a:rPr lang="sk-SK" sz="1200" b="1" dirty="0">
                          <a:solidFill>
                            <a:schemeClr val="tx2">
                              <a:lumMod val="75000"/>
                            </a:schemeClr>
                          </a:solidFill>
                          <a:effectLst/>
                        </a:rPr>
                        <a:t>77,62</a:t>
                      </a:r>
                      <a:endParaRPr lang="sk-SK" sz="1200" b="1" dirty="0">
                        <a:solidFill>
                          <a:schemeClr val="tx2">
                            <a:lumMod val="75000"/>
                          </a:schemeClr>
                        </a:solidFill>
                        <a:effectLst/>
                        <a:latin typeface="Calibri"/>
                        <a:ea typeface="Times New Roman"/>
                        <a:cs typeface="Times New Roman"/>
                      </a:endParaRPr>
                    </a:p>
                  </a:txBody>
                  <a:tcPr marL="63349" marR="63349" marT="0" marB="0"/>
                </a:tc>
                <a:tc>
                  <a:txBody>
                    <a:bodyPr/>
                    <a:lstStyle/>
                    <a:p>
                      <a:pPr algn="r">
                        <a:lnSpc>
                          <a:spcPct val="115000"/>
                        </a:lnSpc>
                        <a:spcAft>
                          <a:spcPts val="120"/>
                        </a:spcAft>
                      </a:pPr>
                      <a:r>
                        <a:rPr lang="sk-SK" sz="1200" b="1" dirty="0">
                          <a:solidFill>
                            <a:schemeClr val="tx2">
                              <a:lumMod val="75000"/>
                            </a:schemeClr>
                          </a:solidFill>
                          <a:effectLst/>
                        </a:rPr>
                        <a:t>77,78</a:t>
                      </a:r>
                      <a:endParaRPr lang="sk-SK" sz="1200" b="1" dirty="0">
                        <a:solidFill>
                          <a:schemeClr val="tx2">
                            <a:lumMod val="75000"/>
                          </a:schemeClr>
                        </a:solidFill>
                        <a:effectLst/>
                        <a:latin typeface="Calibri"/>
                        <a:ea typeface="Times New Roman"/>
                        <a:cs typeface="Times New Roman"/>
                      </a:endParaRPr>
                    </a:p>
                  </a:txBody>
                  <a:tcPr marL="63349" marR="63349" marT="0" marB="0"/>
                </a:tc>
                <a:tc>
                  <a:txBody>
                    <a:bodyPr/>
                    <a:lstStyle/>
                    <a:p>
                      <a:pPr algn="r">
                        <a:lnSpc>
                          <a:spcPct val="115000"/>
                        </a:lnSpc>
                        <a:spcAft>
                          <a:spcPts val="120"/>
                        </a:spcAft>
                      </a:pPr>
                      <a:r>
                        <a:rPr lang="sk-SK" sz="1200" b="1" dirty="0">
                          <a:solidFill>
                            <a:schemeClr val="tx2">
                              <a:lumMod val="75000"/>
                            </a:schemeClr>
                          </a:solidFill>
                          <a:effectLst/>
                        </a:rPr>
                        <a:t>77,76</a:t>
                      </a:r>
                      <a:endParaRPr lang="sk-SK" sz="1200" b="1" dirty="0">
                        <a:solidFill>
                          <a:schemeClr val="tx2">
                            <a:lumMod val="75000"/>
                          </a:schemeClr>
                        </a:solidFill>
                        <a:effectLst/>
                        <a:latin typeface="Calibri"/>
                        <a:ea typeface="Times New Roman"/>
                        <a:cs typeface="Times New Roman"/>
                      </a:endParaRPr>
                    </a:p>
                  </a:txBody>
                  <a:tcPr marL="63349" marR="63349" marT="0" marB="0"/>
                </a:tc>
              </a:tr>
              <a:tr h="437901">
                <a:tc>
                  <a:txBody>
                    <a:bodyPr/>
                    <a:lstStyle/>
                    <a:p>
                      <a:pPr algn="just">
                        <a:lnSpc>
                          <a:spcPct val="115000"/>
                        </a:lnSpc>
                        <a:spcAft>
                          <a:spcPts val="120"/>
                        </a:spcAft>
                      </a:pPr>
                      <a:r>
                        <a:rPr lang="sk-SK" sz="1100" dirty="0">
                          <a:effectLst/>
                        </a:rPr>
                        <a:t>Okres Michalovce</a:t>
                      </a:r>
                      <a:endParaRPr lang="sk-SK" sz="1100" dirty="0">
                        <a:effectLst/>
                        <a:latin typeface="Calibri"/>
                        <a:ea typeface="Times New Roman"/>
                        <a:cs typeface="Times New Roman"/>
                      </a:endParaRPr>
                    </a:p>
                  </a:txBody>
                  <a:tcPr marL="63349" marR="63349" marT="0" marB="0"/>
                </a:tc>
                <a:tc>
                  <a:txBody>
                    <a:bodyPr/>
                    <a:lstStyle/>
                    <a:p>
                      <a:pPr algn="r">
                        <a:lnSpc>
                          <a:spcPct val="115000"/>
                        </a:lnSpc>
                        <a:spcAft>
                          <a:spcPts val="120"/>
                        </a:spcAft>
                      </a:pPr>
                      <a:r>
                        <a:rPr lang="sk-SK" sz="1200">
                          <a:effectLst/>
                        </a:rPr>
                        <a:t>69,39</a:t>
                      </a:r>
                      <a:endParaRPr lang="sk-SK" sz="1200">
                        <a:effectLst/>
                        <a:latin typeface="Calibri"/>
                        <a:ea typeface="Times New Roman"/>
                        <a:cs typeface="Times New Roman"/>
                      </a:endParaRPr>
                    </a:p>
                  </a:txBody>
                  <a:tcPr marL="63349" marR="63349" marT="0" marB="0"/>
                </a:tc>
                <a:tc>
                  <a:txBody>
                    <a:bodyPr/>
                    <a:lstStyle/>
                    <a:p>
                      <a:pPr algn="r">
                        <a:lnSpc>
                          <a:spcPct val="115000"/>
                        </a:lnSpc>
                        <a:spcAft>
                          <a:spcPts val="120"/>
                        </a:spcAft>
                      </a:pPr>
                      <a:r>
                        <a:rPr lang="sk-SK" sz="1200">
                          <a:effectLst/>
                        </a:rPr>
                        <a:t>69,61</a:t>
                      </a:r>
                      <a:endParaRPr lang="sk-SK" sz="1200">
                        <a:effectLst/>
                        <a:latin typeface="Calibri"/>
                        <a:ea typeface="Times New Roman"/>
                        <a:cs typeface="Times New Roman"/>
                      </a:endParaRPr>
                    </a:p>
                  </a:txBody>
                  <a:tcPr marL="63349" marR="63349" marT="0" marB="0"/>
                </a:tc>
                <a:tc>
                  <a:txBody>
                    <a:bodyPr/>
                    <a:lstStyle/>
                    <a:p>
                      <a:pPr algn="r">
                        <a:lnSpc>
                          <a:spcPct val="115000"/>
                        </a:lnSpc>
                        <a:spcAft>
                          <a:spcPts val="120"/>
                        </a:spcAft>
                      </a:pPr>
                      <a:r>
                        <a:rPr lang="sk-SK" sz="1200">
                          <a:effectLst/>
                        </a:rPr>
                        <a:t>69,85</a:t>
                      </a:r>
                      <a:endParaRPr lang="sk-SK" sz="1200">
                        <a:effectLst/>
                        <a:latin typeface="Calibri"/>
                        <a:ea typeface="Times New Roman"/>
                        <a:cs typeface="Times New Roman"/>
                      </a:endParaRPr>
                    </a:p>
                  </a:txBody>
                  <a:tcPr marL="63349" marR="63349" marT="0" marB="0"/>
                </a:tc>
                <a:tc>
                  <a:txBody>
                    <a:bodyPr/>
                    <a:lstStyle/>
                    <a:p>
                      <a:pPr algn="r">
                        <a:lnSpc>
                          <a:spcPct val="115000"/>
                        </a:lnSpc>
                        <a:spcAft>
                          <a:spcPts val="120"/>
                        </a:spcAft>
                      </a:pPr>
                      <a:r>
                        <a:rPr lang="sk-SK" sz="1200">
                          <a:effectLst/>
                        </a:rPr>
                        <a:t>70,22</a:t>
                      </a:r>
                      <a:endParaRPr lang="sk-SK" sz="1200">
                        <a:effectLst/>
                        <a:latin typeface="Calibri"/>
                        <a:ea typeface="Times New Roman"/>
                        <a:cs typeface="Times New Roman"/>
                      </a:endParaRPr>
                    </a:p>
                  </a:txBody>
                  <a:tcPr marL="63349" marR="63349" marT="0" marB="0"/>
                </a:tc>
                <a:tc>
                  <a:txBody>
                    <a:bodyPr/>
                    <a:lstStyle/>
                    <a:p>
                      <a:pPr algn="r">
                        <a:lnSpc>
                          <a:spcPct val="115000"/>
                        </a:lnSpc>
                        <a:spcAft>
                          <a:spcPts val="120"/>
                        </a:spcAft>
                      </a:pPr>
                      <a:r>
                        <a:rPr lang="sk-SK" sz="1200">
                          <a:effectLst/>
                        </a:rPr>
                        <a:t>70,55</a:t>
                      </a:r>
                      <a:endParaRPr lang="sk-SK" sz="1200">
                        <a:effectLst/>
                        <a:latin typeface="Calibri"/>
                        <a:ea typeface="Times New Roman"/>
                        <a:cs typeface="Times New Roman"/>
                      </a:endParaRPr>
                    </a:p>
                  </a:txBody>
                  <a:tcPr marL="63349" marR="63349" marT="0" marB="0"/>
                </a:tc>
                <a:tc>
                  <a:txBody>
                    <a:bodyPr/>
                    <a:lstStyle/>
                    <a:p>
                      <a:pPr algn="r">
                        <a:lnSpc>
                          <a:spcPct val="115000"/>
                        </a:lnSpc>
                        <a:spcAft>
                          <a:spcPts val="120"/>
                        </a:spcAft>
                      </a:pPr>
                      <a:r>
                        <a:rPr lang="sk-SK" sz="1200" b="1">
                          <a:solidFill>
                            <a:schemeClr val="tx2">
                              <a:lumMod val="75000"/>
                            </a:schemeClr>
                          </a:solidFill>
                          <a:effectLst/>
                        </a:rPr>
                        <a:t>77,45</a:t>
                      </a:r>
                      <a:endParaRPr lang="sk-SK" sz="1200" b="1">
                        <a:solidFill>
                          <a:schemeClr val="tx2">
                            <a:lumMod val="75000"/>
                          </a:schemeClr>
                        </a:solidFill>
                        <a:effectLst/>
                        <a:latin typeface="Calibri"/>
                        <a:ea typeface="Times New Roman"/>
                        <a:cs typeface="Times New Roman"/>
                      </a:endParaRPr>
                    </a:p>
                  </a:txBody>
                  <a:tcPr marL="63349" marR="63349" marT="0" marB="0"/>
                </a:tc>
                <a:tc>
                  <a:txBody>
                    <a:bodyPr/>
                    <a:lstStyle/>
                    <a:p>
                      <a:pPr algn="r">
                        <a:lnSpc>
                          <a:spcPct val="115000"/>
                        </a:lnSpc>
                        <a:spcAft>
                          <a:spcPts val="120"/>
                        </a:spcAft>
                      </a:pPr>
                      <a:r>
                        <a:rPr lang="sk-SK" sz="1200" b="1" dirty="0">
                          <a:solidFill>
                            <a:schemeClr val="tx2">
                              <a:lumMod val="75000"/>
                            </a:schemeClr>
                          </a:solidFill>
                          <a:effectLst/>
                        </a:rPr>
                        <a:t>77,79</a:t>
                      </a:r>
                      <a:endParaRPr lang="sk-SK" sz="1200" b="1" dirty="0">
                        <a:solidFill>
                          <a:schemeClr val="tx2">
                            <a:lumMod val="75000"/>
                          </a:schemeClr>
                        </a:solidFill>
                        <a:effectLst/>
                        <a:latin typeface="Calibri"/>
                        <a:ea typeface="Times New Roman"/>
                        <a:cs typeface="Times New Roman"/>
                      </a:endParaRPr>
                    </a:p>
                  </a:txBody>
                  <a:tcPr marL="63349" marR="63349" marT="0" marB="0"/>
                </a:tc>
                <a:tc>
                  <a:txBody>
                    <a:bodyPr/>
                    <a:lstStyle/>
                    <a:p>
                      <a:pPr algn="r">
                        <a:lnSpc>
                          <a:spcPct val="115000"/>
                        </a:lnSpc>
                        <a:spcAft>
                          <a:spcPts val="120"/>
                        </a:spcAft>
                      </a:pPr>
                      <a:r>
                        <a:rPr lang="sk-SK" sz="1200" b="1" dirty="0">
                          <a:solidFill>
                            <a:schemeClr val="tx2">
                              <a:lumMod val="75000"/>
                            </a:schemeClr>
                          </a:solidFill>
                          <a:effectLst/>
                        </a:rPr>
                        <a:t>77,64</a:t>
                      </a:r>
                      <a:endParaRPr lang="sk-SK" sz="1200" b="1" dirty="0">
                        <a:solidFill>
                          <a:schemeClr val="tx2">
                            <a:lumMod val="75000"/>
                          </a:schemeClr>
                        </a:solidFill>
                        <a:effectLst/>
                        <a:latin typeface="Calibri"/>
                        <a:ea typeface="Times New Roman"/>
                        <a:cs typeface="Times New Roman"/>
                      </a:endParaRPr>
                    </a:p>
                  </a:txBody>
                  <a:tcPr marL="63349" marR="63349" marT="0" marB="0"/>
                </a:tc>
                <a:tc>
                  <a:txBody>
                    <a:bodyPr/>
                    <a:lstStyle/>
                    <a:p>
                      <a:pPr algn="r">
                        <a:lnSpc>
                          <a:spcPct val="115000"/>
                        </a:lnSpc>
                        <a:spcAft>
                          <a:spcPts val="120"/>
                        </a:spcAft>
                      </a:pPr>
                      <a:r>
                        <a:rPr lang="sk-SK" sz="1200" b="1" dirty="0">
                          <a:solidFill>
                            <a:schemeClr val="tx2">
                              <a:lumMod val="75000"/>
                            </a:schemeClr>
                          </a:solidFill>
                          <a:effectLst/>
                        </a:rPr>
                        <a:t>77,79</a:t>
                      </a:r>
                      <a:endParaRPr lang="sk-SK" sz="1200" b="1" dirty="0">
                        <a:solidFill>
                          <a:schemeClr val="tx2">
                            <a:lumMod val="75000"/>
                          </a:schemeClr>
                        </a:solidFill>
                        <a:effectLst/>
                        <a:latin typeface="Calibri"/>
                        <a:ea typeface="Times New Roman"/>
                        <a:cs typeface="Times New Roman"/>
                      </a:endParaRPr>
                    </a:p>
                  </a:txBody>
                  <a:tcPr marL="63349" marR="63349" marT="0" marB="0"/>
                </a:tc>
                <a:tc>
                  <a:txBody>
                    <a:bodyPr/>
                    <a:lstStyle/>
                    <a:p>
                      <a:pPr algn="r">
                        <a:lnSpc>
                          <a:spcPct val="115000"/>
                        </a:lnSpc>
                        <a:spcAft>
                          <a:spcPts val="120"/>
                        </a:spcAft>
                      </a:pPr>
                      <a:r>
                        <a:rPr lang="sk-SK" sz="1200" b="1" dirty="0">
                          <a:solidFill>
                            <a:schemeClr val="tx2">
                              <a:lumMod val="75000"/>
                            </a:schemeClr>
                          </a:solidFill>
                          <a:effectLst/>
                        </a:rPr>
                        <a:t>77,97</a:t>
                      </a:r>
                      <a:endParaRPr lang="sk-SK" sz="1200" b="1" dirty="0">
                        <a:solidFill>
                          <a:schemeClr val="tx2">
                            <a:lumMod val="75000"/>
                          </a:schemeClr>
                        </a:solidFill>
                        <a:effectLst/>
                        <a:latin typeface="Calibri"/>
                        <a:ea typeface="Times New Roman"/>
                        <a:cs typeface="Times New Roman"/>
                      </a:endParaRPr>
                    </a:p>
                  </a:txBody>
                  <a:tcPr marL="63349" marR="63349" marT="0" marB="0"/>
                </a:tc>
              </a:tr>
              <a:tr h="321252">
                <a:tc>
                  <a:txBody>
                    <a:bodyPr/>
                    <a:lstStyle/>
                    <a:p>
                      <a:pPr algn="just">
                        <a:lnSpc>
                          <a:spcPct val="115000"/>
                        </a:lnSpc>
                        <a:spcAft>
                          <a:spcPts val="120"/>
                        </a:spcAft>
                      </a:pPr>
                      <a:r>
                        <a:rPr lang="sk-SK" sz="1100" dirty="0">
                          <a:effectLst/>
                        </a:rPr>
                        <a:t>Okres Rožňava</a:t>
                      </a:r>
                      <a:endParaRPr lang="sk-SK" sz="1100" dirty="0">
                        <a:effectLst/>
                        <a:latin typeface="Calibri"/>
                        <a:ea typeface="Times New Roman"/>
                        <a:cs typeface="Times New Roman"/>
                      </a:endParaRPr>
                    </a:p>
                  </a:txBody>
                  <a:tcPr marL="63349" marR="63349" marT="0" marB="0"/>
                </a:tc>
                <a:tc>
                  <a:txBody>
                    <a:bodyPr/>
                    <a:lstStyle/>
                    <a:p>
                      <a:pPr algn="r">
                        <a:lnSpc>
                          <a:spcPct val="115000"/>
                        </a:lnSpc>
                        <a:spcAft>
                          <a:spcPts val="120"/>
                        </a:spcAft>
                      </a:pPr>
                      <a:r>
                        <a:rPr lang="sk-SK" sz="1200">
                          <a:effectLst/>
                        </a:rPr>
                        <a:t>67,75</a:t>
                      </a:r>
                      <a:endParaRPr lang="sk-SK" sz="1200">
                        <a:effectLst/>
                        <a:latin typeface="Calibri"/>
                        <a:ea typeface="Times New Roman"/>
                        <a:cs typeface="Times New Roman"/>
                      </a:endParaRPr>
                    </a:p>
                  </a:txBody>
                  <a:tcPr marL="63349" marR="63349" marT="0" marB="0"/>
                </a:tc>
                <a:tc>
                  <a:txBody>
                    <a:bodyPr/>
                    <a:lstStyle/>
                    <a:p>
                      <a:pPr algn="r">
                        <a:lnSpc>
                          <a:spcPct val="115000"/>
                        </a:lnSpc>
                        <a:spcAft>
                          <a:spcPts val="120"/>
                        </a:spcAft>
                      </a:pPr>
                      <a:r>
                        <a:rPr lang="sk-SK" sz="1200">
                          <a:effectLst/>
                        </a:rPr>
                        <a:t>67,99</a:t>
                      </a:r>
                      <a:endParaRPr lang="sk-SK" sz="1200">
                        <a:effectLst/>
                        <a:latin typeface="Calibri"/>
                        <a:ea typeface="Times New Roman"/>
                        <a:cs typeface="Times New Roman"/>
                      </a:endParaRPr>
                    </a:p>
                  </a:txBody>
                  <a:tcPr marL="63349" marR="63349" marT="0" marB="0"/>
                </a:tc>
                <a:tc>
                  <a:txBody>
                    <a:bodyPr/>
                    <a:lstStyle/>
                    <a:p>
                      <a:pPr algn="r">
                        <a:lnSpc>
                          <a:spcPct val="115000"/>
                        </a:lnSpc>
                        <a:spcAft>
                          <a:spcPts val="120"/>
                        </a:spcAft>
                      </a:pPr>
                      <a:r>
                        <a:rPr lang="sk-SK" sz="1200">
                          <a:effectLst/>
                        </a:rPr>
                        <a:t>68,40</a:t>
                      </a:r>
                      <a:endParaRPr lang="sk-SK" sz="1200">
                        <a:effectLst/>
                        <a:latin typeface="Calibri"/>
                        <a:ea typeface="Times New Roman"/>
                        <a:cs typeface="Times New Roman"/>
                      </a:endParaRPr>
                    </a:p>
                  </a:txBody>
                  <a:tcPr marL="63349" marR="63349" marT="0" marB="0"/>
                </a:tc>
                <a:tc>
                  <a:txBody>
                    <a:bodyPr/>
                    <a:lstStyle/>
                    <a:p>
                      <a:pPr algn="r">
                        <a:lnSpc>
                          <a:spcPct val="115000"/>
                        </a:lnSpc>
                        <a:spcAft>
                          <a:spcPts val="120"/>
                        </a:spcAft>
                      </a:pPr>
                      <a:r>
                        <a:rPr lang="sk-SK" sz="1200">
                          <a:effectLst/>
                        </a:rPr>
                        <a:t>69,03</a:t>
                      </a:r>
                      <a:endParaRPr lang="sk-SK" sz="1200">
                        <a:effectLst/>
                        <a:latin typeface="Calibri"/>
                        <a:ea typeface="Times New Roman"/>
                        <a:cs typeface="Times New Roman"/>
                      </a:endParaRPr>
                    </a:p>
                  </a:txBody>
                  <a:tcPr marL="63349" marR="63349" marT="0" marB="0"/>
                </a:tc>
                <a:tc>
                  <a:txBody>
                    <a:bodyPr/>
                    <a:lstStyle/>
                    <a:p>
                      <a:pPr algn="r">
                        <a:lnSpc>
                          <a:spcPct val="115000"/>
                        </a:lnSpc>
                        <a:spcAft>
                          <a:spcPts val="120"/>
                        </a:spcAft>
                      </a:pPr>
                      <a:r>
                        <a:rPr lang="sk-SK" sz="1200">
                          <a:effectLst/>
                        </a:rPr>
                        <a:t>69,69</a:t>
                      </a:r>
                      <a:endParaRPr lang="sk-SK" sz="1200">
                        <a:effectLst/>
                        <a:latin typeface="Calibri"/>
                        <a:ea typeface="Times New Roman"/>
                        <a:cs typeface="Times New Roman"/>
                      </a:endParaRPr>
                    </a:p>
                  </a:txBody>
                  <a:tcPr marL="63349" marR="63349" marT="0" marB="0"/>
                </a:tc>
                <a:tc>
                  <a:txBody>
                    <a:bodyPr/>
                    <a:lstStyle/>
                    <a:p>
                      <a:pPr algn="r">
                        <a:lnSpc>
                          <a:spcPct val="115000"/>
                        </a:lnSpc>
                        <a:spcAft>
                          <a:spcPts val="120"/>
                        </a:spcAft>
                      </a:pPr>
                      <a:r>
                        <a:rPr lang="sk-SK" sz="1200" b="1" dirty="0">
                          <a:solidFill>
                            <a:schemeClr val="tx2">
                              <a:lumMod val="75000"/>
                            </a:schemeClr>
                          </a:solidFill>
                          <a:effectLst/>
                        </a:rPr>
                        <a:t>77,03</a:t>
                      </a:r>
                      <a:endParaRPr lang="sk-SK" sz="1200" b="1" dirty="0">
                        <a:solidFill>
                          <a:schemeClr val="tx2">
                            <a:lumMod val="75000"/>
                          </a:schemeClr>
                        </a:solidFill>
                        <a:effectLst/>
                        <a:latin typeface="Calibri"/>
                        <a:ea typeface="Times New Roman"/>
                        <a:cs typeface="Times New Roman"/>
                      </a:endParaRPr>
                    </a:p>
                  </a:txBody>
                  <a:tcPr marL="63349" marR="63349" marT="0" marB="0"/>
                </a:tc>
                <a:tc>
                  <a:txBody>
                    <a:bodyPr/>
                    <a:lstStyle/>
                    <a:p>
                      <a:pPr algn="r">
                        <a:lnSpc>
                          <a:spcPct val="115000"/>
                        </a:lnSpc>
                        <a:spcAft>
                          <a:spcPts val="120"/>
                        </a:spcAft>
                      </a:pPr>
                      <a:r>
                        <a:rPr lang="sk-SK" sz="1200" b="1" dirty="0">
                          <a:solidFill>
                            <a:schemeClr val="tx2">
                              <a:lumMod val="75000"/>
                            </a:schemeClr>
                          </a:solidFill>
                          <a:effectLst/>
                        </a:rPr>
                        <a:t>77,30</a:t>
                      </a:r>
                      <a:endParaRPr lang="sk-SK" sz="1200" b="1" dirty="0">
                        <a:solidFill>
                          <a:schemeClr val="tx2">
                            <a:lumMod val="75000"/>
                          </a:schemeClr>
                        </a:solidFill>
                        <a:effectLst/>
                        <a:latin typeface="Calibri"/>
                        <a:ea typeface="Times New Roman"/>
                        <a:cs typeface="Times New Roman"/>
                      </a:endParaRPr>
                    </a:p>
                  </a:txBody>
                  <a:tcPr marL="63349" marR="63349" marT="0" marB="0"/>
                </a:tc>
                <a:tc>
                  <a:txBody>
                    <a:bodyPr/>
                    <a:lstStyle/>
                    <a:p>
                      <a:pPr algn="r">
                        <a:lnSpc>
                          <a:spcPct val="115000"/>
                        </a:lnSpc>
                        <a:spcAft>
                          <a:spcPts val="120"/>
                        </a:spcAft>
                      </a:pPr>
                      <a:r>
                        <a:rPr lang="sk-SK" sz="1200" b="1">
                          <a:solidFill>
                            <a:schemeClr val="tx2">
                              <a:lumMod val="75000"/>
                            </a:schemeClr>
                          </a:solidFill>
                          <a:effectLst/>
                        </a:rPr>
                        <a:t>76,93</a:t>
                      </a:r>
                      <a:endParaRPr lang="sk-SK" sz="1200" b="1">
                        <a:solidFill>
                          <a:schemeClr val="tx2">
                            <a:lumMod val="75000"/>
                          </a:schemeClr>
                        </a:solidFill>
                        <a:effectLst/>
                        <a:latin typeface="Calibri"/>
                        <a:ea typeface="Times New Roman"/>
                        <a:cs typeface="Times New Roman"/>
                      </a:endParaRPr>
                    </a:p>
                  </a:txBody>
                  <a:tcPr marL="63349" marR="63349" marT="0" marB="0"/>
                </a:tc>
                <a:tc>
                  <a:txBody>
                    <a:bodyPr/>
                    <a:lstStyle/>
                    <a:p>
                      <a:pPr algn="r">
                        <a:lnSpc>
                          <a:spcPct val="115000"/>
                        </a:lnSpc>
                        <a:spcAft>
                          <a:spcPts val="120"/>
                        </a:spcAft>
                      </a:pPr>
                      <a:r>
                        <a:rPr lang="sk-SK" sz="1200" b="1" dirty="0">
                          <a:solidFill>
                            <a:schemeClr val="tx2">
                              <a:lumMod val="75000"/>
                            </a:schemeClr>
                          </a:solidFill>
                          <a:effectLst/>
                        </a:rPr>
                        <a:t>76,87</a:t>
                      </a:r>
                      <a:endParaRPr lang="sk-SK" sz="1200" b="1" dirty="0">
                        <a:solidFill>
                          <a:schemeClr val="tx2">
                            <a:lumMod val="75000"/>
                          </a:schemeClr>
                        </a:solidFill>
                        <a:effectLst/>
                        <a:latin typeface="Calibri"/>
                        <a:ea typeface="Times New Roman"/>
                        <a:cs typeface="Times New Roman"/>
                      </a:endParaRPr>
                    </a:p>
                  </a:txBody>
                  <a:tcPr marL="63349" marR="63349" marT="0" marB="0"/>
                </a:tc>
                <a:tc>
                  <a:txBody>
                    <a:bodyPr/>
                    <a:lstStyle/>
                    <a:p>
                      <a:pPr algn="r">
                        <a:lnSpc>
                          <a:spcPct val="115000"/>
                        </a:lnSpc>
                        <a:spcAft>
                          <a:spcPts val="120"/>
                        </a:spcAft>
                      </a:pPr>
                      <a:r>
                        <a:rPr lang="sk-SK" sz="1200" b="1" dirty="0">
                          <a:solidFill>
                            <a:schemeClr val="tx2">
                              <a:lumMod val="75000"/>
                            </a:schemeClr>
                          </a:solidFill>
                          <a:effectLst/>
                        </a:rPr>
                        <a:t>76,96</a:t>
                      </a:r>
                      <a:endParaRPr lang="sk-SK" sz="1200" b="1" dirty="0">
                        <a:solidFill>
                          <a:schemeClr val="tx2">
                            <a:lumMod val="75000"/>
                          </a:schemeClr>
                        </a:solidFill>
                        <a:effectLst/>
                        <a:latin typeface="Calibri"/>
                        <a:ea typeface="Times New Roman"/>
                        <a:cs typeface="Times New Roman"/>
                      </a:endParaRPr>
                    </a:p>
                  </a:txBody>
                  <a:tcPr marL="63349" marR="63349" marT="0" marB="0"/>
                </a:tc>
              </a:tr>
            </a:tbl>
          </a:graphicData>
        </a:graphic>
      </p:graphicFrame>
      <p:sp>
        <p:nvSpPr>
          <p:cNvPr id="5" name="Zástupný symbol čísla snímky 4"/>
          <p:cNvSpPr>
            <a:spLocks noGrp="1"/>
          </p:cNvSpPr>
          <p:nvPr>
            <p:ph type="sldNum" sz="quarter" idx="12"/>
          </p:nvPr>
        </p:nvSpPr>
        <p:spPr/>
        <p:txBody>
          <a:bodyPr/>
          <a:lstStyle/>
          <a:p>
            <a:pPr>
              <a:defRPr/>
            </a:pPr>
            <a:fld id="{77529328-8E10-4D46-8845-D211E2F0042C}" type="slidenum">
              <a:rPr lang="sk-SK" smtClean="0"/>
              <a:pPr>
                <a:defRPr/>
              </a:pPr>
              <a:t>13</a:t>
            </a:fld>
            <a:endParaRPr lang="sk-SK"/>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1"/>
          <p:cNvPicPr>
            <a:picLocks noChangeAspect="1"/>
          </p:cNvPicPr>
          <p:nvPr/>
        </p:nvPicPr>
        <p:blipFill>
          <a:blip r:embed="rId2"/>
          <a:srcRect/>
          <a:stretch>
            <a:fillRect/>
          </a:stretch>
        </p:blipFill>
        <p:spPr bwMode="auto">
          <a:xfrm>
            <a:off x="-6350" y="0"/>
            <a:ext cx="9142413" cy="6858000"/>
          </a:xfrm>
          <a:prstGeom prst="rect">
            <a:avLst/>
          </a:prstGeom>
          <a:noFill/>
          <a:ln w="9525">
            <a:noFill/>
            <a:miter lim="800000"/>
            <a:headEnd/>
            <a:tailEnd/>
          </a:ln>
        </p:spPr>
      </p:pic>
      <p:sp>
        <p:nvSpPr>
          <p:cNvPr id="28675" name="Rectangle 3"/>
          <p:cNvSpPr>
            <a:spLocks noChangeArrowheads="1"/>
          </p:cNvSpPr>
          <p:nvPr/>
        </p:nvSpPr>
        <p:spPr bwMode="auto">
          <a:xfrm>
            <a:off x="250825" y="1196975"/>
            <a:ext cx="7921625" cy="461665"/>
          </a:xfrm>
          <a:prstGeom prst="rect">
            <a:avLst/>
          </a:prstGeom>
          <a:noFill/>
          <a:ln w="9525">
            <a:noFill/>
            <a:miter lim="800000"/>
            <a:headEnd/>
            <a:tailEnd/>
          </a:ln>
          <a:effectLst/>
        </p:spPr>
        <p:txBody>
          <a:bodyPr>
            <a:spAutoFit/>
          </a:bodyPr>
          <a:lstStyle/>
          <a:p>
            <a:pPr algn="l"/>
            <a:r>
              <a:rPr lang="sk-SK" sz="2400" dirty="0" smtClean="0">
                <a:latin typeface="Calibri" pitchFamily="34" charset="0"/>
              </a:rPr>
              <a:t> </a:t>
            </a:r>
            <a:endParaRPr lang="sk-SK" sz="2400" dirty="0">
              <a:latin typeface="Calibri" pitchFamily="34" charset="0"/>
            </a:endParaRPr>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980728"/>
            <a:ext cx="8496943" cy="4608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ástupný symbol čísla snímky 3"/>
          <p:cNvSpPr>
            <a:spLocks noGrp="1"/>
          </p:cNvSpPr>
          <p:nvPr>
            <p:ph type="sldNum" sz="quarter" idx="12"/>
          </p:nvPr>
        </p:nvSpPr>
        <p:spPr/>
        <p:txBody>
          <a:bodyPr/>
          <a:lstStyle/>
          <a:p>
            <a:pPr>
              <a:defRPr/>
            </a:pPr>
            <a:fld id="{77529328-8E10-4D46-8845-D211E2F0042C}" type="slidenum">
              <a:rPr lang="sk-SK" smtClean="0"/>
              <a:pPr>
                <a:defRPr/>
              </a:pPr>
              <a:t>14</a:t>
            </a:fld>
            <a:endParaRPr lang="sk-SK"/>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1"/>
          <p:cNvPicPr>
            <a:picLocks noChangeAspect="1"/>
          </p:cNvPicPr>
          <p:nvPr/>
        </p:nvPicPr>
        <p:blipFill>
          <a:blip r:embed="rId2"/>
          <a:srcRect/>
          <a:stretch>
            <a:fillRect/>
          </a:stretch>
        </p:blipFill>
        <p:spPr bwMode="auto">
          <a:xfrm>
            <a:off x="-6350" y="0"/>
            <a:ext cx="9142413" cy="6858000"/>
          </a:xfrm>
          <a:prstGeom prst="rect">
            <a:avLst/>
          </a:prstGeom>
          <a:noFill/>
          <a:ln w="9525">
            <a:noFill/>
            <a:miter lim="800000"/>
            <a:headEnd/>
            <a:tailEnd/>
          </a:ln>
        </p:spPr>
      </p:pic>
      <p:pic>
        <p:nvPicPr>
          <p:cNvPr id="4" name="Obrázok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03648" y="692696"/>
            <a:ext cx="5904656" cy="4608512"/>
          </a:xfrm>
          <a:prstGeom prst="rect">
            <a:avLst/>
          </a:prstGeom>
          <a:noFill/>
          <a:ln>
            <a:noFill/>
          </a:ln>
        </p:spPr>
      </p:pic>
      <p:sp>
        <p:nvSpPr>
          <p:cNvPr id="5" name="Zástupný symbol čísla snímky 4"/>
          <p:cNvSpPr>
            <a:spLocks noGrp="1"/>
          </p:cNvSpPr>
          <p:nvPr>
            <p:ph type="sldNum" sz="quarter" idx="12"/>
          </p:nvPr>
        </p:nvSpPr>
        <p:spPr/>
        <p:txBody>
          <a:bodyPr/>
          <a:lstStyle/>
          <a:p>
            <a:pPr>
              <a:defRPr/>
            </a:pPr>
            <a:fld id="{77529328-8E10-4D46-8845-D211E2F0042C}" type="slidenum">
              <a:rPr lang="sk-SK" smtClean="0"/>
              <a:pPr>
                <a:defRPr/>
              </a:pPr>
              <a:t>15</a:t>
            </a:fld>
            <a:endParaRPr lang="sk-SK"/>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1"/>
          <p:cNvPicPr>
            <a:picLocks noChangeAspect="1"/>
          </p:cNvPicPr>
          <p:nvPr/>
        </p:nvPicPr>
        <p:blipFill>
          <a:blip r:embed="rId2"/>
          <a:srcRect/>
          <a:stretch>
            <a:fillRect/>
          </a:stretch>
        </p:blipFill>
        <p:spPr bwMode="auto">
          <a:xfrm>
            <a:off x="0" y="0"/>
            <a:ext cx="9142413" cy="6858000"/>
          </a:xfrm>
          <a:prstGeom prst="rect">
            <a:avLst/>
          </a:prstGeom>
          <a:noFill/>
          <a:ln w="9525">
            <a:noFill/>
            <a:miter lim="800000"/>
            <a:headEnd/>
            <a:tailEnd/>
          </a:ln>
        </p:spPr>
      </p:pic>
      <p:graphicFrame>
        <p:nvGraphicFramePr>
          <p:cNvPr id="2" name="Tabuľka 1"/>
          <p:cNvGraphicFramePr>
            <a:graphicFrameLocks noGrp="1"/>
          </p:cNvGraphicFramePr>
          <p:nvPr>
            <p:extLst>
              <p:ext uri="{D42A27DB-BD31-4B8C-83A1-F6EECF244321}">
                <p14:modId xmlns:p14="http://schemas.microsoft.com/office/powerpoint/2010/main" val="4216485061"/>
              </p:ext>
            </p:extLst>
          </p:nvPr>
        </p:nvGraphicFramePr>
        <p:xfrm>
          <a:off x="1043609" y="1052738"/>
          <a:ext cx="6768752" cy="3520660"/>
        </p:xfrm>
        <a:graphic>
          <a:graphicData uri="http://schemas.openxmlformats.org/drawingml/2006/table">
            <a:tbl>
              <a:tblPr/>
              <a:tblGrid>
                <a:gridCol w="1884223"/>
                <a:gridCol w="1424006"/>
                <a:gridCol w="1576300"/>
                <a:gridCol w="1884223"/>
              </a:tblGrid>
              <a:tr h="1723696">
                <a:tc>
                  <a:txBody>
                    <a:bodyPr/>
                    <a:lstStyle/>
                    <a:p>
                      <a:pPr>
                        <a:lnSpc>
                          <a:spcPct val="115000"/>
                        </a:lnSpc>
                        <a:spcAft>
                          <a:spcPts val="0"/>
                        </a:spcAft>
                      </a:pPr>
                      <a:r>
                        <a:rPr lang="sk-SK" sz="1400" b="1" dirty="0">
                          <a:solidFill>
                            <a:srgbClr val="000000"/>
                          </a:solidFill>
                          <a:effectLst/>
                          <a:latin typeface="+mj-lt"/>
                          <a:ea typeface="Times New Roman"/>
                          <a:cs typeface="Times New Roman"/>
                        </a:rPr>
                        <a:t>Okresy SR s najvyšším absolútnym počtom Rómov v r. 2010</a:t>
                      </a:r>
                      <a:endParaRPr lang="sk-SK" sz="1400" dirty="0">
                        <a:solidFill>
                          <a:srgbClr val="000000"/>
                        </a:solidFill>
                        <a:effectLst/>
                        <a:latin typeface="+mj-lt"/>
                        <a:ea typeface="Times New Roman"/>
                        <a:cs typeface="Times New Roman"/>
                      </a:endParaRPr>
                    </a:p>
                    <a:p>
                      <a:pPr algn="just">
                        <a:spcAft>
                          <a:spcPts val="0"/>
                        </a:spcAft>
                      </a:pPr>
                      <a:r>
                        <a:rPr lang="sk-SK" sz="1400" dirty="0">
                          <a:solidFill>
                            <a:srgbClr val="000000"/>
                          </a:solidFill>
                          <a:effectLst/>
                          <a:latin typeface="+mj-lt"/>
                          <a:ea typeface="Times New Roman"/>
                          <a:cs typeface="Calibri"/>
                        </a:rPr>
                        <a:t> </a:t>
                      </a:r>
                    </a:p>
                  </a:txBody>
                  <a:tcPr marL="68580" marR="68580"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DFA7A6"/>
                    </a:solidFill>
                  </a:tcPr>
                </a:tc>
                <a:tc>
                  <a:txBody>
                    <a:bodyPr/>
                    <a:lstStyle/>
                    <a:p>
                      <a:pPr algn="just">
                        <a:spcAft>
                          <a:spcPts val="0"/>
                        </a:spcAft>
                      </a:pPr>
                      <a:r>
                        <a:rPr lang="sk-SK" sz="1400" b="1" dirty="0">
                          <a:solidFill>
                            <a:srgbClr val="000000"/>
                          </a:solidFill>
                          <a:effectLst/>
                          <a:latin typeface="+mj-lt"/>
                          <a:ea typeface="Times New Roman"/>
                          <a:cs typeface="Calibri"/>
                        </a:rPr>
                        <a:t>Počet Rómov </a:t>
                      </a:r>
                      <a:endParaRPr lang="sk-SK" sz="1400" dirty="0">
                        <a:solidFill>
                          <a:srgbClr val="000000"/>
                        </a:solidFill>
                        <a:effectLst/>
                        <a:latin typeface="+mj-lt"/>
                        <a:ea typeface="Times New Roman"/>
                        <a:cs typeface="Calibri"/>
                      </a:endParaRPr>
                    </a:p>
                  </a:txBody>
                  <a:tcPr marL="68580" marR="68580"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DFA7A6"/>
                    </a:solidFill>
                  </a:tcPr>
                </a:tc>
                <a:tc>
                  <a:txBody>
                    <a:bodyPr/>
                    <a:lstStyle/>
                    <a:p>
                      <a:pPr>
                        <a:spcAft>
                          <a:spcPts val="0"/>
                        </a:spcAft>
                      </a:pPr>
                      <a:r>
                        <a:rPr lang="sk-SK" sz="1400" b="1" dirty="0">
                          <a:solidFill>
                            <a:srgbClr val="000000"/>
                          </a:solidFill>
                          <a:effectLst/>
                          <a:latin typeface="+mj-lt"/>
                          <a:ea typeface="Times New Roman"/>
                          <a:cs typeface="Calibri"/>
                        </a:rPr>
                        <a:t>Podiel okresu na celkovom počte Rómov v SR </a:t>
                      </a:r>
                      <a:endParaRPr lang="sk-SK" sz="1400" dirty="0">
                        <a:solidFill>
                          <a:srgbClr val="000000"/>
                        </a:solidFill>
                        <a:effectLst/>
                        <a:latin typeface="+mj-lt"/>
                        <a:ea typeface="Times New Roman"/>
                        <a:cs typeface="Calibri"/>
                      </a:endParaRPr>
                    </a:p>
                  </a:txBody>
                  <a:tcPr marL="68580" marR="68580"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DFA7A6"/>
                    </a:solidFill>
                  </a:tcPr>
                </a:tc>
                <a:tc>
                  <a:txBody>
                    <a:bodyPr/>
                    <a:lstStyle/>
                    <a:p>
                      <a:pPr>
                        <a:spcAft>
                          <a:spcPts val="0"/>
                        </a:spcAft>
                      </a:pPr>
                      <a:r>
                        <a:rPr lang="sk-SK" sz="1400" b="1" dirty="0">
                          <a:solidFill>
                            <a:srgbClr val="000000"/>
                          </a:solidFill>
                          <a:effectLst/>
                          <a:latin typeface="+mj-lt"/>
                          <a:ea typeface="Times New Roman"/>
                          <a:cs typeface="Calibri"/>
                        </a:rPr>
                        <a:t>Podiel Rómov </a:t>
                      </a:r>
                      <a:endParaRPr lang="sk-SK" sz="1400" dirty="0">
                        <a:solidFill>
                          <a:srgbClr val="000000"/>
                        </a:solidFill>
                        <a:effectLst/>
                        <a:latin typeface="+mj-lt"/>
                        <a:ea typeface="Times New Roman"/>
                        <a:cs typeface="Calibri"/>
                      </a:endParaRPr>
                    </a:p>
                    <a:p>
                      <a:pPr>
                        <a:spcAft>
                          <a:spcPts val="0"/>
                        </a:spcAft>
                      </a:pPr>
                      <a:r>
                        <a:rPr lang="sk-SK" sz="1400" b="1" dirty="0">
                          <a:solidFill>
                            <a:srgbClr val="000000"/>
                          </a:solidFill>
                          <a:effectLst/>
                          <a:latin typeface="+mj-lt"/>
                          <a:ea typeface="Times New Roman"/>
                          <a:cs typeface="Calibri"/>
                        </a:rPr>
                        <a:t>na celkovom počte obyvateľov okresu </a:t>
                      </a:r>
                      <a:endParaRPr lang="sk-SK" sz="1400" dirty="0">
                        <a:solidFill>
                          <a:srgbClr val="000000"/>
                        </a:solidFill>
                        <a:effectLst/>
                        <a:latin typeface="+mj-lt"/>
                        <a:ea typeface="Times New Roman"/>
                        <a:cs typeface="Calibri"/>
                      </a:endParaRPr>
                    </a:p>
                  </a:txBody>
                  <a:tcPr marL="68580" marR="68580"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DFA7A6"/>
                    </a:solidFill>
                  </a:tcPr>
                </a:tc>
              </a:tr>
              <a:tr h="299494">
                <a:tc>
                  <a:txBody>
                    <a:bodyPr/>
                    <a:lstStyle/>
                    <a:p>
                      <a:pPr algn="just">
                        <a:spcAft>
                          <a:spcPts val="0"/>
                        </a:spcAft>
                      </a:pPr>
                      <a:r>
                        <a:rPr lang="sk-SK" sz="1600" dirty="0">
                          <a:solidFill>
                            <a:srgbClr val="000000"/>
                          </a:solidFill>
                          <a:effectLst/>
                          <a:latin typeface="+mj-lt"/>
                          <a:ea typeface="Times New Roman"/>
                          <a:cs typeface="Calibri"/>
                        </a:rPr>
                        <a:t>Košice - okolie </a:t>
                      </a:r>
                    </a:p>
                  </a:txBody>
                  <a:tcPr marL="68580" marR="68580"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DFA7A6"/>
                    </a:solidFill>
                  </a:tcPr>
                </a:tc>
                <a:tc>
                  <a:txBody>
                    <a:bodyPr/>
                    <a:lstStyle/>
                    <a:p>
                      <a:pPr algn="ctr">
                        <a:spcAft>
                          <a:spcPts val="0"/>
                        </a:spcAft>
                      </a:pPr>
                      <a:r>
                        <a:rPr lang="sk-SK" sz="1600">
                          <a:solidFill>
                            <a:srgbClr val="000000"/>
                          </a:solidFill>
                          <a:effectLst/>
                          <a:latin typeface="+mj-lt"/>
                          <a:ea typeface="Times New Roman"/>
                          <a:cs typeface="Calibri"/>
                        </a:rPr>
                        <a:t>22 922</a:t>
                      </a:r>
                    </a:p>
                  </a:txBody>
                  <a:tcPr marL="68580" marR="68580"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EFD3D2"/>
                    </a:solidFill>
                  </a:tcPr>
                </a:tc>
                <a:tc>
                  <a:txBody>
                    <a:bodyPr/>
                    <a:lstStyle/>
                    <a:p>
                      <a:pPr algn="ctr">
                        <a:spcAft>
                          <a:spcPts val="0"/>
                        </a:spcAft>
                      </a:pPr>
                      <a:r>
                        <a:rPr lang="sk-SK" sz="1600" dirty="0">
                          <a:solidFill>
                            <a:srgbClr val="000000"/>
                          </a:solidFill>
                          <a:effectLst/>
                          <a:latin typeface="+mj-lt"/>
                          <a:ea typeface="Times New Roman"/>
                          <a:cs typeface="Calibri"/>
                        </a:rPr>
                        <a:t>6,49 %</a:t>
                      </a:r>
                    </a:p>
                  </a:txBody>
                  <a:tcPr marL="68580" marR="68580"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DFA7A6"/>
                    </a:solidFill>
                  </a:tcPr>
                </a:tc>
                <a:tc>
                  <a:txBody>
                    <a:bodyPr/>
                    <a:lstStyle/>
                    <a:p>
                      <a:pPr algn="ctr">
                        <a:spcAft>
                          <a:spcPts val="0"/>
                        </a:spcAft>
                      </a:pPr>
                      <a:r>
                        <a:rPr lang="sk-SK" sz="1600">
                          <a:solidFill>
                            <a:srgbClr val="000000"/>
                          </a:solidFill>
                          <a:effectLst/>
                          <a:latin typeface="+mj-lt"/>
                          <a:ea typeface="Times New Roman"/>
                          <a:cs typeface="Calibri"/>
                        </a:rPr>
                        <a:t>19,71 %</a:t>
                      </a:r>
                    </a:p>
                  </a:txBody>
                  <a:tcPr marL="68580" marR="68580"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EFD3D2"/>
                    </a:solidFill>
                  </a:tcPr>
                </a:tc>
              </a:tr>
              <a:tr h="299494">
                <a:tc>
                  <a:txBody>
                    <a:bodyPr/>
                    <a:lstStyle/>
                    <a:p>
                      <a:pPr algn="just">
                        <a:spcAft>
                          <a:spcPts val="0"/>
                        </a:spcAft>
                      </a:pPr>
                      <a:r>
                        <a:rPr lang="sk-SK" sz="1600" dirty="0">
                          <a:solidFill>
                            <a:srgbClr val="000000"/>
                          </a:solidFill>
                          <a:effectLst/>
                          <a:latin typeface="+mj-lt"/>
                          <a:ea typeface="Times New Roman"/>
                          <a:cs typeface="Calibri"/>
                        </a:rPr>
                        <a:t>Spišská Nová Ves </a:t>
                      </a:r>
                    </a:p>
                  </a:txBody>
                  <a:tcPr marL="68580" marR="68580"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DFA7A6"/>
                    </a:solidFill>
                  </a:tcPr>
                </a:tc>
                <a:tc>
                  <a:txBody>
                    <a:bodyPr/>
                    <a:lstStyle/>
                    <a:p>
                      <a:pPr algn="ctr">
                        <a:spcAft>
                          <a:spcPts val="0"/>
                        </a:spcAft>
                      </a:pPr>
                      <a:r>
                        <a:rPr lang="sk-SK" sz="1600" dirty="0">
                          <a:solidFill>
                            <a:srgbClr val="000000"/>
                          </a:solidFill>
                          <a:effectLst/>
                          <a:latin typeface="+mj-lt"/>
                          <a:ea typeface="Times New Roman"/>
                          <a:cs typeface="Calibri"/>
                        </a:rPr>
                        <a:t>19 036</a:t>
                      </a:r>
                    </a:p>
                  </a:txBody>
                  <a:tcPr marL="68580" marR="68580"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DFA7A6"/>
                    </a:solidFill>
                  </a:tcPr>
                </a:tc>
                <a:tc>
                  <a:txBody>
                    <a:bodyPr/>
                    <a:lstStyle/>
                    <a:p>
                      <a:pPr algn="ctr">
                        <a:spcAft>
                          <a:spcPts val="0"/>
                        </a:spcAft>
                      </a:pPr>
                      <a:r>
                        <a:rPr lang="sk-SK" sz="1600">
                          <a:solidFill>
                            <a:srgbClr val="000000"/>
                          </a:solidFill>
                          <a:effectLst/>
                          <a:latin typeface="+mj-lt"/>
                          <a:ea typeface="Times New Roman"/>
                          <a:cs typeface="Calibri"/>
                        </a:rPr>
                        <a:t>5,39 %</a:t>
                      </a:r>
                    </a:p>
                  </a:txBody>
                  <a:tcPr marL="68580" marR="68580"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DFA7A6"/>
                    </a:solidFill>
                  </a:tcPr>
                </a:tc>
                <a:tc>
                  <a:txBody>
                    <a:bodyPr/>
                    <a:lstStyle/>
                    <a:p>
                      <a:pPr algn="ctr">
                        <a:spcAft>
                          <a:spcPts val="0"/>
                        </a:spcAft>
                      </a:pPr>
                      <a:r>
                        <a:rPr lang="sk-SK" sz="1600">
                          <a:solidFill>
                            <a:srgbClr val="000000"/>
                          </a:solidFill>
                          <a:effectLst/>
                          <a:latin typeface="+mj-lt"/>
                          <a:ea typeface="Times New Roman"/>
                          <a:cs typeface="Calibri"/>
                        </a:rPr>
                        <a:t>19,47 %</a:t>
                      </a:r>
                    </a:p>
                  </a:txBody>
                  <a:tcPr marL="68580" marR="68580"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DFA7A6"/>
                    </a:solidFill>
                  </a:tcPr>
                </a:tc>
              </a:tr>
              <a:tr h="299494">
                <a:tc>
                  <a:txBody>
                    <a:bodyPr/>
                    <a:lstStyle/>
                    <a:p>
                      <a:pPr algn="just">
                        <a:spcAft>
                          <a:spcPts val="0"/>
                        </a:spcAft>
                      </a:pPr>
                      <a:r>
                        <a:rPr lang="sk-SK" sz="1600" dirty="0">
                          <a:solidFill>
                            <a:srgbClr val="000000"/>
                          </a:solidFill>
                          <a:effectLst/>
                          <a:latin typeface="+mj-lt"/>
                          <a:ea typeface="Times New Roman"/>
                          <a:cs typeface="Calibri"/>
                        </a:rPr>
                        <a:t>Michalovce </a:t>
                      </a:r>
                    </a:p>
                  </a:txBody>
                  <a:tcPr marL="68580" marR="68580"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DFA7A6"/>
                    </a:solidFill>
                  </a:tcPr>
                </a:tc>
                <a:tc>
                  <a:txBody>
                    <a:bodyPr/>
                    <a:lstStyle/>
                    <a:p>
                      <a:pPr algn="ctr">
                        <a:spcAft>
                          <a:spcPts val="0"/>
                        </a:spcAft>
                      </a:pPr>
                      <a:r>
                        <a:rPr lang="sk-SK" sz="1600" dirty="0">
                          <a:solidFill>
                            <a:srgbClr val="000000"/>
                          </a:solidFill>
                          <a:effectLst/>
                          <a:latin typeface="+mj-lt"/>
                          <a:ea typeface="Times New Roman"/>
                          <a:cs typeface="Calibri"/>
                        </a:rPr>
                        <a:t>17 756</a:t>
                      </a:r>
                    </a:p>
                  </a:txBody>
                  <a:tcPr marL="68580" marR="68580"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EFD3D2"/>
                    </a:solidFill>
                  </a:tcPr>
                </a:tc>
                <a:tc>
                  <a:txBody>
                    <a:bodyPr/>
                    <a:lstStyle/>
                    <a:p>
                      <a:pPr algn="ctr">
                        <a:spcAft>
                          <a:spcPts val="0"/>
                        </a:spcAft>
                      </a:pPr>
                      <a:r>
                        <a:rPr lang="sk-SK" sz="1600" dirty="0">
                          <a:solidFill>
                            <a:srgbClr val="000000"/>
                          </a:solidFill>
                          <a:effectLst/>
                          <a:latin typeface="+mj-lt"/>
                          <a:ea typeface="Times New Roman"/>
                          <a:cs typeface="Calibri"/>
                        </a:rPr>
                        <a:t>5,03 %</a:t>
                      </a:r>
                    </a:p>
                  </a:txBody>
                  <a:tcPr marL="68580" marR="68580"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DFA7A6"/>
                    </a:solidFill>
                  </a:tcPr>
                </a:tc>
                <a:tc>
                  <a:txBody>
                    <a:bodyPr/>
                    <a:lstStyle/>
                    <a:p>
                      <a:pPr algn="ctr">
                        <a:spcAft>
                          <a:spcPts val="0"/>
                        </a:spcAft>
                      </a:pPr>
                      <a:r>
                        <a:rPr lang="sk-SK" sz="1600">
                          <a:solidFill>
                            <a:srgbClr val="000000"/>
                          </a:solidFill>
                          <a:effectLst/>
                          <a:latin typeface="+mj-lt"/>
                          <a:ea typeface="Times New Roman"/>
                          <a:cs typeface="Calibri"/>
                        </a:rPr>
                        <a:t>16,12 %</a:t>
                      </a:r>
                    </a:p>
                  </a:txBody>
                  <a:tcPr marL="68580" marR="68580"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EFD3D2"/>
                    </a:solidFill>
                  </a:tcPr>
                </a:tc>
              </a:tr>
              <a:tr h="299494">
                <a:tc>
                  <a:txBody>
                    <a:bodyPr/>
                    <a:lstStyle/>
                    <a:p>
                      <a:pPr algn="just">
                        <a:spcAft>
                          <a:spcPts val="0"/>
                        </a:spcAft>
                      </a:pPr>
                      <a:r>
                        <a:rPr lang="sk-SK" sz="1600" dirty="0">
                          <a:solidFill>
                            <a:srgbClr val="000000"/>
                          </a:solidFill>
                          <a:effectLst/>
                          <a:latin typeface="+mj-lt"/>
                          <a:ea typeface="Times New Roman"/>
                          <a:cs typeface="Calibri"/>
                        </a:rPr>
                        <a:t>Trebišov </a:t>
                      </a:r>
                    </a:p>
                  </a:txBody>
                  <a:tcPr marL="68580" marR="68580"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DFA7A6"/>
                    </a:solidFill>
                  </a:tcPr>
                </a:tc>
                <a:tc>
                  <a:txBody>
                    <a:bodyPr/>
                    <a:lstStyle/>
                    <a:p>
                      <a:pPr algn="ctr">
                        <a:spcAft>
                          <a:spcPts val="0"/>
                        </a:spcAft>
                      </a:pPr>
                      <a:r>
                        <a:rPr lang="sk-SK" sz="1600" dirty="0">
                          <a:solidFill>
                            <a:srgbClr val="000000"/>
                          </a:solidFill>
                          <a:effectLst/>
                          <a:latin typeface="+mj-lt"/>
                          <a:ea typeface="Times New Roman"/>
                          <a:cs typeface="Calibri"/>
                        </a:rPr>
                        <a:t>17 234</a:t>
                      </a:r>
                    </a:p>
                  </a:txBody>
                  <a:tcPr marL="68580" marR="68580"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DFA7A6"/>
                    </a:solidFill>
                  </a:tcPr>
                </a:tc>
                <a:tc>
                  <a:txBody>
                    <a:bodyPr/>
                    <a:lstStyle/>
                    <a:p>
                      <a:pPr algn="ctr">
                        <a:spcAft>
                          <a:spcPts val="0"/>
                        </a:spcAft>
                      </a:pPr>
                      <a:r>
                        <a:rPr lang="sk-SK" sz="1600" dirty="0">
                          <a:solidFill>
                            <a:srgbClr val="000000"/>
                          </a:solidFill>
                          <a:effectLst/>
                          <a:latin typeface="+mj-lt"/>
                          <a:ea typeface="Times New Roman"/>
                          <a:cs typeface="Calibri"/>
                        </a:rPr>
                        <a:t>4,88 %</a:t>
                      </a:r>
                    </a:p>
                  </a:txBody>
                  <a:tcPr marL="68580" marR="68580"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DFA7A6"/>
                    </a:solidFill>
                  </a:tcPr>
                </a:tc>
                <a:tc>
                  <a:txBody>
                    <a:bodyPr/>
                    <a:lstStyle/>
                    <a:p>
                      <a:pPr algn="ctr">
                        <a:spcAft>
                          <a:spcPts val="0"/>
                        </a:spcAft>
                      </a:pPr>
                      <a:r>
                        <a:rPr lang="sk-SK" sz="1600">
                          <a:solidFill>
                            <a:srgbClr val="000000"/>
                          </a:solidFill>
                          <a:effectLst/>
                          <a:latin typeface="+mj-lt"/>
                          <a:ea typeface="Times New Roman"/>
                          <a:cs typeface="Calibri"/>
                        </a:rPr>
                        <a:t>16,36 %</a:t>
                      </a:r>
                    </a:p>
                  </a:txBody>
                  <a:tcPr marL="68580" marR="68580"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DFA7A6"/>
                    </a:solidFill>
                  </a:tcPr>
                </a:tc>
              </a:tr>
              <a:tr h="299494">
                <a:tc>
                  <a:txBody>
                    <a:bodyPr/>
                    <a:lstStyle/>
                    <a:p>
                      <a:pPr algn="just">
                        <a:spcAft>
                          <a:spcPts val="0"/>
                        </a:spcAft>
                      </a:pPr>
                      <a:r>
                        <a:rPr lang="sk-SK" sz="1600">
                          <a:solidFill>
                            <a:srgbClr val="000000"/>
                          </a:solidFill>
                          <a:effectLst/>
                          <a:latin typeface="+mj-lt"/>
                          <a:ea typeface="Times New Roman"/>
                          <a:cs typeface="Calibri"/>
                        </a:rPr>
                        <a:t>Rožňava </a:t>
                      </a:r>
                    </a:p>
                  </a:txBody>
                  <a:tcPr marL="68580" marR="68580"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DFA7A6"/>
                    </a:solidFill>
                  </a:tcPr>
                </a:tc>
                <a:tc>
                  <a:txBody>
                    <a:bodyPr/>
                    <a:lstStyle/>
                    <a:p>
                      <a:pPr algn="ctr">
                        <a:spcAft>
                          <a:spcPts val="0"/>
                        </a:spcAft>
                      </a:pPr>
                      <a:r>
                        <a:rPr lang="sk-SK" sz="1600" dirty="0">
                          <a:solidFill>
                            <a:srgbClr val="000000"/>
                          </a:solidFill>
                          <a:effectLst/>
                          <a:latin typeface="+mj-lt"/>
                          <a:ea typeface="Times New Roman"/>
                          <a:cs typeface="Calibri"/>
                        </a:rPr>
                        <a:t>12 978</a:t>
                      </a:r>
                    </a:p>
                  </a:txBody>
                  <a:tcPr marL="68580" marR="68580"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EFD3D2"/>
                    </a:solidFill>
                  </a:tcPr>
                </a:tc>
                <a:tc>
                  <a:txBody>
                    <a:bodyPr/>
                    <a:lstStyle/>
                    <a:p>
                      <a:pPr algn="ctr">
                        <a:spcAft>
                          <a:spcPts val="0"/>
                        </a:spcAft>
                      </a:pPr>
                      <a:r>
                        <a:rPr lang="sk-SK" sz="1600" dirty="0">
                          <a:solidFill>
                            <a:srgbClr val="000000"/>
                          </a:solidFill>
                          <a:effectLst/>
                          <a:latin typeface="+mj-lt"/>
                          <a:ea typeface="Times New Roman"/>
                          <a:cs typeface="Calibri"/>
                        </a:rPr>
                        <a:t>3,68 %</a:t>
                      </a:r>
                    </a:p>
                  </a:txBody>
                  <a:tcPr marL="68580" marR="68580"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DFA7A6"/>
                    </a:solidFill>
                  </a:tcPr>
                </a:tc>
                <a:tc>
                  <a:txBody>
                    <a:bodyPr/>
                    <a:lstStyle/>
                    <a:p>
                      <a:pPr algn="ctr">
                        <a:spcAft>
                          <a:spcPts val="0"/>
                        </a:spcAft>
                      </a:pPr>
                      <a:r>
                        <a:rPr lang="sk-SK" sz="1600" dirty="0">
                          <a:solidFill>
                            <a:srgbClr val="000000"/>
                          </a:solidFill>
                          <a:effectLst/>
                          <a:latin typeface="+mj-lt"/>
                          <a:ea typeface="Times New Roman"/>
                          <a:cs typeface="Calibri"/>
                        </a:rPr>
                        <a:t>20,99 %</a:t>
                      </a:r>
                    </a:p>
                  </a:txBody>
                  <a:tcPr marL="68580" marR="68580"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EFD3D2"/>
                    </a:solidFill>
                  </a:tcPr>
                </a:tc>
              </a:tr>
              <a:tr h="299494">
                <a:tc>
                  <a:txBody>
                    <a:bodyPr/>
                    <a:lstStyle/>
                    <a:p>
                      <a:pPr algn="just">
                        <a:spcAft>
                          <a:spcPts val="0"/>
                        </a:spcAft>
                      </a:pPr>
                      <a:r>
                        <a:rPr lang="sk-SK" sz="1600">
                          <a:solidFill>
                            <a:srgbClr val="000000"/>
                          </a:solidFill>
                          <a:effectLst/>
                          <a:latin typeface="+mj-lt"/>
                          <a:ea typeface="Times New Roman"/>
                          <a:cs typeface="Calibri"/>
                        </a:rPr>
                        <a:t>Košice II </a:t>
                      </a:r>
                    </a:p>
                  </a:txBody>
                  <a:tcPr marL="68580" marR="68580"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DFA7A6"/>
                    </a:solidFill>
                  </a:tcPr>
                </a:tc>
                <a:tc>
                  <a:txBody>
                    <a:bodyPr/>
                    <a:lstStyle/>
                    <a:p>
                      <a:pPr algn="ctr">
                        <a:spcAft>
                          <a:spcPts val="0"/>
                        </a:spcAft>
                      </a:pPr>
                      <a:r>
                        <a:rPr lang="sk-SK" sz="1600">
                          <a:solidFill>
                            <a:srgbClr val="000000"/>
                          </a:solidFill>
                          <a:effectLst/>
                          <a:latin typeface="+mj-lt"/>
                          <a:ea typeface="Times New Roman"/>
                          <a:cs typeface="Calibri"/>
                        </a:rPr>
                        <a:t>7 317</a:t>
                      </a:r>
                    </a:p>
                  </a:txBody>
                  <a:tcPr marL="68580" marR="68580"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DFA7A6"/>
                    </a:solidFill>
                  </a:tcPr>
                </a:tc>
                <a:tc>
                  <a:txBody>
                    <a:bodyPr/>
                    <a:lstStyle/>
                    <a:p>
                      <a:pPr algn="ctr">
                        <a:spcAft>
                          <a:spcPts val="0"/>
                        </a:spcAft>
                      </a:pPr>
                      <a:r>
                        <a:rPr lang="sk-SK" sz="1600" dirty="0">
                          <a:solidFill>
                            <a:srgbClr val="000000"/>
                          </a:solidFill>
                          <a:effectLst/>
                          <a:latin typeface="+mj-lt"/>
                          <a:ea typeface="Times New Roman"/>
                          <a:cs typeface="Calibri"/>
                        </a:rPr>
                        <a:t>2,07 %</a:t>
                      </a:r>
                    </a:p>
                  </a:txBody>
                  <a:tcPr marL="68580" marR="68580"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DFA7A6"/>
                    </a:solidFill>
                  </a:tcPr>
                </a:tc>
                <a:tc>
                  <a:txBody>
                    <a:bodyPr/>
                    <a:lstStyle/>
                    <a:p>
                      <a:pPr algn="ctr">
                        <a:spcAft>
                          <a:spcPts val="0"/>
                        </a:spcAft>
                      </a:pPr>
                      <a:r>
                        <a:rPr lang="sk-SK" sz="1600" dirty="0">
                          <a:solidFill>
                            <a:srgbClr val="000000"/>
                          </a:solidFill>
                          <a:effectLst/>
                          <a:latin typeface="+mj-lt"/>
                          <a:ea typeface="Times New Roman"/>
                          <a:cs typeface="Calibri"/>
                        </a:rPr>
                        <a:t>9,05 %</a:t>
                      </a:r>
                    </a:p>
                  </a:txBody>
                  <a:tcPr marL="68580" marR="68580"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DFA7A6"/>
                    </a:solidFill>
                  </a:tcPr>
                </a:tc>
              </a:tr>
            </a:tbl>
          </a:graphicData>
        </a:graphic>
      </p:graphicFrame>
      <p:sp>
        <p:nvSpPr>
          <p:cNvPr id="5" name="Zástupný symbol čísla snímky 4"/>
          <p:cNvSpPr>
            <a:spLocks noGrp="1"/>
          </p:cNvSpPr>
          <p:nvPr>
            <p:ph type="sldNum" sz="quarter" idx="12"/>
          </p:nvPr>
        </p:nvSpPr>
        <p:spPr/>
        <p:txBody>
          <a:bodyPr/>
          <a:lstStyle/>
          <a:p>
            <a:pPr>
              <a:defRPr/>
            </a:pPr>
            <a:fld id="{77529328-8E10-4D46-8845-D211E2F0042C}" type="slidenum">
              <a:rPr lang="sk-SK" smtClean="0"/>
              <a:pPr>
                <a:defRPr/>
              </a:pPr>
              <a:t>16</a:t>
            </a:fld>
            <a:endParaRPr lang="sk-SK"/>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1"/>
          <p:cNvPicPr>
            <a:picLocks noChangeAspect="1"/>
          </p:cNvPicPr>
          <p:nvPr/>
        </p:nvPicPr>
        <p:blipFill>
          <a:blip r:embed="rId2"/>
          <a:srcRect/>
          <a:stretch>
            <a:fillRect/>
          </a:stretch>
        </p:blipFill>
        <p:spPr bwMode="auto">
          <a:xfrm>
            <a:off x="-6350" y="0"/>
            <a:ext cx="9142413" cy="6858000"/>
          </a:xfrm>
          <a:prstGeom prst="rect">
            <a:avLst/>
          </a:prstGeom>
          <a:noFill/>
          <a:ln w="9525">
            <a:noFill/>
            <a:miter lim="800000"/>
            <a:headEnd/>
            <a:tailEnd/>
          </a:ln>
        </p:spPr>
      </p:pic>
      <p:sp>
        <p:nvSpPr>
          <p:cNvPr id="2" name="Obdĺžnik 1"/>
          <p:cNvSpPr/>
          <p:nvPr/>
        </p:nvSpPr>
        <p:spPr>
          <a:xfrm>
            <a:off x="899592" y="-675456"/>
            <a:ext cx="7416824" cy="6186309"/>
          </a:xfrm>
          <a:prstGeom prst="rect">
            <a:avLst/>
          </a:prstGeom>
        </p:spPr>
        <p:txBody>
          <a:bodyPr wrap="square">
            <a:spAutoFit/>
          </a:bodyPr>
          <a:lstStyle/>
          <a:p>
            <a:endParaRPr lang="sk-SK" dirty="0" smtClean="0"/>
          </a:p>
          <a:p>
            <a:endParaRPr lang="sk-SK" dirty="0"/>
          </a:p>
          <a:p>
            <a:endParaRPr lang="sk-SK" dirty="0" smtClean="0"/>
          </a:p>
          <a:p>
            <a:r>
              <a:rPr lang="sk-SK" b="1" dirty="0" smtClean="0">
                <a:latin typeface="+mj-lt"/>
              </a:rPr>
              <a:t>Vybrané </a:t>
            </a:r>
            <a:r>
              <a:rPr lang="sk-SK" b="1" dirty="0">
                <a:latin typeface="+mj-lt"/>
              </a:rPr>
              <a:t>zdravotné ukazovatele obyvateľov Košického </a:t>
            </a:r>
            <a:r>
              <a:rPr lang="sk-SK" b="1" dirty="0" smtClean="0">
                <a:latin typeface="+mj-lt"/>
              </a:rPr>
              <a:t>kraja</a:t>
            </a:r>
            <a:endParaRPr lang="sk-SK" b="1" dirty="0">
              <a:latin typeface="+mj-lt"/>
            </a:endParaRPr>
          </a:p>
          <a:p>
            <a:endParaRPr lang="sk-SK" dirty="0"/>
          </a:p>
          <a:p>
            <a:pPr algn="l"/>
            <a:r>
              <a:rPr lang="sk-SK" dirty="0" smtClean="0">
                <a:latin typeface="+mj-lt"/>
              </a:rPr>
              <a:t>Cieľom </a:t>
            </a:r>
            <a:r>
              <a:rPr lang="sk-SK" dirty="0">
                <a:latin typeface="+mj-lt"/>
              </a:rPr>
              <a:t>danej kapitoly je sumarizovať štatistické informácie mapujúce významné aspekty zdravotných charakteristík a tiež dostupnosť starostlivosti prioritne v rámci Košického kraja</a:t>
            </a:r>
            <a:r>
              <a:rPr lang="sk-SK" dirty="0" smtClean="0">
                <a:latin typeface="+mj-lt"/>
              </a:rPr>
              <a:t>. </a:t>
            </a:r>
            <a:r>
              <a:rPr lang="sk-SK" dirty="0">
                <a:latin typeface="+mj-lt"/>
              </a:rPr>
              <a:t>S</a:t>
            </a:r>
            <a:r>
              <a:rPr lang="sk-SK" dirty="0" smtClean="0">
                <a:latin typeface="+mj-lt"/>
              </a:rPr>
              <a:t>nahou </a:t>
            </a:r>
            <a:r>
              <a:rPr lang="sk-SK" dirty="0">
                <a:latin typeface="+mj-lt"/>
              </a:rPr>
              <a:t>bolo aj podnietiť diskusiu o pripravenosti </a:t>
            </a:r>
            <a:r>
              <a:rPr lang="sk-SK" dirty="0" smtClean="0">
                <a:latin typeface="+mj-lt"/>
              </a:rPr>
              <a:t>kapacít </a:t>
            </a:r>
            <a:r>
              <a:rPr lang="sk-SK" dirty="0">
                <a:latin typeface="+mj-lt"/>
              </a:rPr>
              <a:t>zdravotných zariadení na starnutie populácie (potreba väčšieho množstva lôžok)  </a:t>
            </a:r>
          </a:p>
          <a:p>
            <a:pPr algn="l"/>
            <a:endParaRPr lang="sk-SK" dirty="0">
              <a:latin typeface="+mj-lt"/>
            </a:endParaRPr>
          </a:p>
          <a:p>
            <a:pPr algn="l"/>
            <a:r>
              <a:rPr lang="sk-SK" b="1" dirty="0">
                <a:latin typeface="+mj-lt"/>
              </a:rPr>
              <a:t>Pôrodnosť (natalita), Úmrtnosť (mortalita</a:t>
            </a:r>
            <a:r>
              <a:rPr lang="sk-SK" dirty="0">
                <a:latin typeface="+mj-lt"/>
              </a:rPr>
              <a:t>)</a:t>
            </a:r>
          </a:p>
          <a:p>
            <a:pPr algn="l"/>
            <a:r>
              <a:rPr lang="sk-SK" dirty="0" smtClean="0">
                <a:latin typeface="+mj-lt"/>
              </a:rPr>
              <a:t>-  úroveň </a:t>
            </a:r>
            <a:r>
              <a:rPr lang="sk-SK" dirty="0">
                <a:latin typeface="+mj-lt"/>
              </a:rPr>
              <a:t>zdravia obyvateľov regiónov, väčších územných celkov, atď. odzrkadľujú </a:t>
            </a:r>
            <a:r>
              <a:rPr lang="sk-SK" dirty="0" smtClean="0">
                <a:latin typeface="+mj-lt"/>
              </a:rPr>
              <a:t>údaje </a:t>
            </a:r>
            <a:r>
              <a:rPr lang="sk-SK" dirty="0">
                <a:latin typeface="+mj-lt"/>
              </a:rPr>
              <a:t>dvoch ústredných demografických faktorov, </a:t>
            </a:r>
            <a:r>
              <a:rPr lang="sk-SK" dirty="0" smtClean="0">
                <a:latin typeface="+mj-lt"/>
              </a:rPr>
              <a:t>pôrodnosti </a:t>
            </a:r>
            <a:r>
              <a:rPr lang="sk-SK" dirty="0">
                <a:latin typeface="+mj-lt"/>
              </a:rPr>
              <a:t>a </a:t>
            </a:r>
            <a:r>
              <a:rPr lang="sk-SK" dirty="0" smtClean="0">
                <a:latin typeface="+mj-lt"/>
              </a:rPr>
              <a:t>úmrtnosti</a:t>
            </a:r>
            <a:endParaRPr lang="sk-SK" dirty="0">
              <a:latin typeface="+mj-lt"/>
            </a:endParaRPr>
          </a:p>
          <a:p>
            <a:pPr algn="l"/>
            <a:r>
              <a:rPr lang="sk-SK" b="1" dirty="0">
                <a:latin typeface="+mj-lt"/>
              </a:rPr>
              <a:t>Stredná dĺžka života, očakávané dožitie </a:t>
            </a:r>
          </a:p>
          <a:p>
            <a:pPr algn="l"/>
            <a:r>
              <a:rPr lang="sk-SK" b="1" dirty="0">
                <a:latin typeface="+mj-lt"/>
              </a:rPr>
              <a:t>Príčiny smrti a epidemiológia</a:t>
            </a:r>
          </a:p>
          <a:p>
            <a:pPr algn="l"/>
            <a:r>
              <a:rPr lang="sk-SK" b="1" dirty="0">
                <a:latin typeface="+mj-lt"/>
              </a:rPr>
              <a:t>Špecifický zdravotné problémy Rómskej populácie</a:t>
            </a:r>
          </a:p>
          <a:p>
            <a:pPr algn="l"/>
            <a:r>
              <a:rPr lang="sk-SK" b="1" dirty="0">
                <a:latin typeface="+mj-lt"/>
              </a:rPr>
              <a:t>Zdravotnícke zariadenia v Košickom kraji</a:t>
            </a:r>
          </a:p>
          <a:p>
            <a:pPr algn="l"/>
            <a:r>
              <a:rPr lang="sk-SK" b="1" dirty="0">
                <a:latin typeface="+mj-lt"/>
              </a:rPr>
              <a:t>Zdravotné obvody</a:t>
            </a:r>
          </a:p>
          <a:p>
            <a:pPr algn="l"/>
            <a:r>
              <a:rPr lang="sk-SK" b="1" dirty="0">
                <a:latin typeface="+mj-lt"/>
              </a:rPr>
              <a:t>Počet nemocničných lôžok</a:t>
            </a:r>
          </a:p>
          <a:p>
            <a:pPr algn="l"/>
            <a:r>
              <a:rPr lang="sk-SK" b="1" dirty="0">
                <a:latin typeface="+mj-lt"/>
              </a:rPr>
              <a:t>Počet a percent hospitalizácií </a:t>
            </a:r>
          </a:p>
        </p:txBody>
      </p:sp>
      <p:sp>
        <p:nvSpPr>
          <p:cNvPr id="5" name="Zástupný symbol čísla snímky 4"/>
          <p:cNvSpPr>
            <a:spLocks noGrp="1"/>
          </p:cNvSpPr>
          <p:nvPr>
            <p:ph type="sldNum" sz="quarter" idx="12"/>
          </p:nvPr>
        </p:nvSpPr>
        <p:spPr/>
        <p:txBody>
          <a:bodyPr/>
          <a:lstStyle/>
          <a:p>
            <a:pPr>
              <a:defRPr/>
            </a:pPr>
            <a:fld id="{77529328-8E10-4D46-8845-D211E2F0042C}" type="slidenum">
              <a:rPr lang="sk-SK" smtClean="0"/>
              <a:pPr>
                <a:defRPr/>
              </a:pPr>
              <a:t>17</a:t>
            </a:fld>
            <a:endParaRPr lang="sk-SK"/>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552" y="908720"/>
            <a:ext cx="8136903" cy="4680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ástupný symbol čísla snímky 3"/>
          <p:cNvSpPr>
            <a:spLocks noGrp="1"/>
          </p:cNvSpPr>
          <p:nvPr>
            <p:ph type="sldNum" sz="quarter" idx="12"/>
          </p:nvPr>
        </p:nvSpPr>
        <p:spPr/>
        <p:txBody>
          <a:bodyPr/>
          <a:lstStyle/>
          <a:p>
            <a:pPr>
              <a:defRPr/>
            </a:pPr>
            <a:fld id="{77529328-8E10-4D46-8845-D211E2F0042C}" type="slidenum">
              <a:rPr lang="sk-SK" smtClean="0"/>
              <a:pPr>
                <a:defRPr/>
              </a:pPr>
              <a:t>18</a:t>
            </a:fld>
            <a:endParaRPr lang="sk-SK"/>
          </a:p>
        </p:txBody>
      </p:sp>
    </p:spTree>
    <p:extLst>
      <p:ext uri="{BB962C8B-B14F-4D97-AF65-F5344CB8AC3E}">
        <p14:creationId xmlns:p14="http://schemas.microsoft.com/office/powerpoint/2010/main" val="37631882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Obdĺžnik 1"/>
          <p:cNvSpPr/>
          <p:nvPr/>
        </p:nvSpPr>
        <p:spPr>
          <a:xfrm>
            <a:off x="395536" y="993718"/>
            <a:ext cx="7920880" cy="4318875"/>
          </a:xfrm>
          <a:prstGeom prst="rect">
            <a:avLst/>
          </a:prstGeom>
        </p:spPr>
        <p:txBody>
          <a:bodyPr wrap="square">
            <a:spAutoFit/>
          </a:bodyPr>
          <a:lstStyle/>
          <a:p>
            <a:pPr algn="just">
              <a:lnSpc>
                <a:spcPct val="115000"/>
              </a:lnSpc>
              <a:spcAft>
                <a:spcPts val="0"/>
              </a:spcAft>
            </a:pPr>
            <a:r>
              <a:rPr lang="sk-SK" sz="2000" b="1" dirty="0" smtClean="0">
                <a:latin typeface="+mj-lt"/>
                <a:ea typeface="Times New Roman"/>
                <a:cs typeface="Times New Roman"/>
              </a:rPr>
              <a:t>Dospeli sme k záveru:</a:t>
            </a:r>
          </a:p>
          <a:p>
            <a:pPr marL="457200" indent="-457200" algn="just">
              <a:lnSpc>
                <a:spcPct val="115000"/>
              </a:lnSpc>
              <a:spcAft>
                <a:spcPts val="0"/>
              </a:spcAft>
              <a:buAutoNum type="arabicPeriod"/>
            </a:pPr>
            <a:r>
              <a:rPr lang="sk-SK" sz="2000" b="1" dirty="0" smtClean="0">
                <a:latin typeface="+mj-lt"/>
                <a:ea typeface="Times New Roman"/>
                <a:cs typeface="Times New Roman"/>
              </a:rPr>
              <a:t>v</a:t>
            </a:r>
            <a:r>
              <a:rPr lang="sk-SK" sz="2000" b="1" dirty="0">
                <a:latin typeface="+mj-lt"/>
                <a:ea typeface="Times New Roman"/>
                <a:cs typeface="Times New Roman"/>
              </a:rPr>
              <a:t> súvislosti s demografickým vývojom, predlžovaním veku a zvyšovaním počtu obyvateľov v poproduktívnom veku je </a:t>
            </a:r>
            <a:r>
              <a:rPr lang="sk-SK" sz="2000" b="1" dirty="0" smtClean="0">
                <a:latin typeface="+mj-lt"/>
                <a:ea typeface="Times New Roman"/>
                <a:cs typeface="Times New Roman"/>
              </a:rPr>
              <a:t>nevyhnutný nárok </a:t>
            </a:r>
            <a:r>
              <a:rPr lang="sk-SK" sz="2000" b="1" dirty="0">
                <a:latin typeface="+mj-lt"/>
                <a:ea typeface="Times New Roman"/>
                <a:cs typeface="Times New Roman"/>
              </a:rPr>
              <a:t>na vylepšenie zdravotníckej </a:t>
            </a:r>
            <a:r>
              <a:rPr lang="sk-SK" sz="2000" b="1" dirty="0" smtClean="0">
                <a:latin typeface="+mj-lt"/>
                <a:ea typeface="Times New Roman"/>
                <a:cs typeface="Times New Roman"/>
              </a:rPr>
              <a:t>starostlivosti</a:t>
            </a:r>
            <a:r>
              <a:rPr lang="sk-SK" sz="2000" b="1" dirty="0">
                <a:latin typeface="+mj-lt"/>
                <a:ea typeface="Times New Roman"/>
                <a:cs typeface="Times New Roman"/>
              </a:rPr>
              <a:t> </a:t>
            </a:r>
            <a:r>
              <a:rPr lang="sk-SK" sz="2000" b="1" dirty="0" smtClean="0">
                <a:latin typeface="+mj-lt"/>
                <a:ea typeface="Times New Roman"/>
                <a:cs typeface="Times New Roman"/>
              </a:rPr>
              <a:t>skupiny ľudí v poproduktívnom veku. </a:t>
            </a:r>
          </a:p>
          <a:p>
            <a:pPr marL="457200" indent="-457200" algn="just">
              <a:lnSpc>
                <a:spcPct val="115000"/>
              </a:lnSpc>
              <a:spcAft>
                <a:spcPts val="0"/>
              </a:spcAft>
              <a:buAutoNum type="arabicPeriod"/>
            </a:pPr>
            <a:r>
              <a:rPr lang="sk-SK" sz="2000" dirty="0" smtClean="0">
                <a:latin typeface="+mj-lt"/>
                <a:ea typeface="Times New Roman"/>
                <a:cs typeface="Times New Roman"/>
              </a:rPr>
              <a:t>Je </a:t>
            </a:r>
            <a:r>
              <a:rPr lang="sk-SK" sz="2000" dirty="0">
                <a:latin typeface="+mj-lt"/>
                <a:ea typeface="Times New Roman"/>
                <a:cs typeface="Times New Roman"/>
              </a:rPr>
              <a:t>potrebné primerane zvýšiť počet geriatrických lôžok a lôžok pre dlhodobo chorých a zároveň rozšíriť počet hospicov a </a:t>
            </a:r>
            <a:r>
              <a:rPr lang="sk-SK" sz="2000" b="1" dirty="0" err="1">
                <a:latin typeface="+mj-lt"/>
                <a:ea typeface="Times New Roman"/>
                <a:cs typeface="Times New Roman"/>
              </a:rPr>
              <a:t>hospicových</a:t>
            </a:r>
            <a:r>
              <a:rPr lang="sk-SK" sz="2000" b="1" dirty="0">
                <a:latin typeface="+mj-lt"/>
                <a:ea typeface="Times New Roman"/>
                <a:cs typeface="Times New Roman"/>
              </a:rPr>
              <a:t> lôžok</a:t>
            </a:r>
            <a:r>
              <a:rPr lang="sk-SK" sz="2000" dirty="0">
                <a:latin typeface="+mj-lt"/>
                <a:ea typeface="Times New Roman"/>
                <a:cs typeface="Times New Roman"/>
              </a:rPr>
              <a:t> v rámci reštrukturalizácie a </a:t>
            </a:r>
            <a:r>
              <a:rPr lang="sk-SK" sz="2000" dirty="0" err="1">
                <a:latin typeface="+mj-lt"/>
                <a:ea typeface="Times New Roman"/>
                <a:cs typeface="Times New Roman"/>
              </a:rPr>
              <a:t>reprofilizácie</a:t>
            </a:r>
            <a:r>
              <a:rPr lang="sk-SK" sz="2000" dirty="0">
                <a:latin typeface="+mj-lt"/>
                <a:ea typeface="Times New Roman"/>
                <a:cs typeface="Times New Roman"/>
              </a:rPr>
              <a:t>. </a:t>
            </a:r>
            <a:endParaRPr lang="sk-SK" sz="2000" dirty="0" smtClean="0">
              <a:latin typeface="+mj-lt"/>
              <a:ea typeface="Times New Roman"/>
              <a:cs typeface="Times New Roman"/>
            </a:endParaRPr>
          </a:p>
          <a:p>
            <a:pPr marL="457200" indent="-457200" algn="just">
              <a:lnSpc>
                <a:spcPct val="115000"/>
              </a:lnSpc>
              <a:spcAft>
                <a:spcPts val="0"/>
              </a:spcAft>
              <a:buAutoNum type="arabicPeriod"/>
            </a:pPr>
            <a:r>
              <a:rPr lang="sk-SK" sz="2000" dirty="0" smtClean="0">
                <a:latin typeface="+mj-lt"/>
                <a:ea typeface="Times New Roman"/>
                <a:cs typeface="Times New Roman"/>
              </a:rPr>
              <a:t>V</a:t>
            </a:r>
            <a:r>
              <a:rPr lang="sk-SK" sz="2000" dirty="0">
                <a:latin typeface="+mj-lt"/>
                <a:ea typeface="Times New Roman"/>
                <a:cs typeface="Times New Roman"/>
              </a:rPr>
              <a:t> súčasnosti je najväčší nedostatok lôžok na oddeleniach </a:t>
            </a:r>
            <a:r>
              <a:rPr lang="sk-SK" sz="2000" b="1" dirty="0" err="1">
                <a:latin typeface="+mj-lt"/>
                <a:ea typeface="Times New Roman"/>
                <a:cs typeface="Times New Roman"/>
              </a:rPr>
              <a:t>algeziológie</a:t>
            </a:r>
            <a:r>
              <a:rPr lang="sk-SK" sz="2000" b="1" dirty="0">
                <a:latin typeface="+mj-lt"/>
                <a:ea typeface="Times New Roman"/>
                <a:cs typeface="Times New Roman"/>
              </a:rPr>
              <a:t> </a:t>
            </a:r>
            <a:r>
              <a:rPr lang="sk-SK" sz="2000" dirty="0">
                <a:latin typeface="+mj-lt"/>
                <a:ea typeface="Times New Roman"/>
                <a:cs typeface="Times New Roman"/>
              </a:rPr>
              <a:t>(</a:t>
            </a:r>
            <a:r>
              <a:rPr lang="sk-SK" sz="2000" b="1" dirty="0">
                <a:latin typeface="+mj-lt"/>
                <a:ea typeface="Times New Roman"/>
                <a:cs typeface="Times New Roman"/>
              </a:rPr>
              <a:t>chýba 20 lôžok), geriatrie</a:t>
            </a:r>
            <a:r>
              <a:rPr lang="sk-SK" sz="2000" dirty="0">
                <a:latin typeface="+mj-lt"/>
                <a:ea typeface="Times New Roman"/>
                <a:cs typeface="Times New Roman"/>
              </a:rPr>
              <a:t> (</a:t>
            </a:r>
            <a:r>
              <a:rPr lang="sk-SK" sz="2000" b="1" dirty="0">
                <a:latin typeface="+mj-lt"/>
                <a:ea typeface="Times New Roman"/>
                <a:cs typeface="Times New Roman"/>
              </a:rPr>
              <a:t>chýba 75 lôžok</a:t>
            </a:r>
            <a:r>
              <a:rPr lang="sk-SK" sz="2000" dirty="0">
                <a:latin typeface="+mj-lt"/>
                <a:ea typeface="Times New Roman"/>
                <a:cs typeface="Times New Roman"/>
              </a:rPr>
              <a:t>), </a:t>
            </a:r>
            <a:r>
              <a:rPr lang="sk-SK" sz="2000" b="1" dirty="0" err="1">
                <a:latin typeface="+mj-lt"/>
                <a:ea typeface="Times New Roman"/>
                <a:cs typeface="Times New Roman"/>
              </a:rPr>
              <a:t>gerontopsychiatrie</a:t>
            </a:r>
            <a:r>
              <a:rPr lang="sk-SK" sz="2000" dirty="0">
                <a:latin typeface="+mj-lt"/>
                <a:ea typeface="Times New Roman"/>
                <a:cs typeface="Times New Roman"/>
              </a:rPr>
              <a:t> (chýba </a:t>
            </a:r>
            <a:r>
              <a:rPr lang="sk-SK" sz="2000" b="1" dirty="0">
                <a:latin typeface="+mj-lt"/>
                <a:ea typeface="Times New Roman"/>
                <a:cs typeface="Times New Roman"/>
              </a:rPr>
              <a:t>35 lôžok</a:t>
            </a:r>
            <a:r>
              <a:rPr lang="sk-SK" sz="2000" dirty="0">
                <a:latin typeface="+mj-lt"/>
                <a:ea typeface="Times New Roman"/>
                <a:cs typeface="Times New Roman"/>
              </a:rPr>
              <a:t>) a na </a:t>
            </a:r>
            <a:r>
              <a:rPr lang="sk-SK" sz="2000" b="1" dirty="0">
                <a:latin typeface="+mj-lt"/>
                <a:ea typeface="Times New Roman"/>
                <a:cs typeface="Times New Roman"/>
              </a:rPr>
              <a:t>doliečovacích oddeleniach</a:t>
            </a:r>
            <a:r>
              <a:rPr lang="sk-SK" sz="2000" dirty="0">
                <a:latin typeface="+mj-lt"/>
                <a:ea typeface="Times New Roman"/>
                <a:cs typeface="Times New Roman"/>
              </a:rPr>
              <a:t> (</a:t>
            </a:r>
            <a:r>
              <a:rPr lang="sk-SK" sz="2000" b="1" dirty="0">
                <a:latin typeface="+mj-lt"/>
                <a:ea typeface="Times New Roman"/>
                <a:cs typeface="Times New Roman"/>
              </a:rPr>
              <a:t>chýba 75 lôžok</a:t>
            </a:r>
            <a:r>
              <a:rPr lang="sk-SK" sz="2000" dirty="0">
                <a:latin typeface="+mj-lt"/>
                <a:ea typeface="Times New Roman"/>
                <a:cs typeface="Times New Roman"/>
              </a:rPr>
              <a:t>) oproti predpísanému normatívu.</a:t>
            </a:r>
            <a:endParaRPr lang="sk-SK" sz="2000" dirty="0">
              <a:effectLst/>
              <a:latin typeface="+mj-lt"/>
              <a:ea typeface="Times New Roman"/>
              <a:cs typeface="Times New Roman"/>
            </a:endParaRPr>
          </a:p>
        </p:txBody>
      </p:sp>
      <p:sp>
        <p:nvSpPr>
          <p:cNvPr id="5" name="Zástupný symbol čísla snímky 4"/>
          <p:cNvSpPr>
            <a:spLocks noGrp="1"/>
          </p:cNvSpPr>
          <p:nvPr>
            <p:ph type="sldNum" sz="quarter" idx="12"/>
          </p:nvPr>
        </p:nvSpPr>
        <p:spPr/>
        <p:txBody>
          <a:bodyPr/>
          <a:lstStyle/>
          <a:p>
            <a:pPr>
              <a:defRPr/>
            </a:pPr>
            <a:fld id="{77529328-8E10-4D46-8845-D211E2F0042C}" type="slidenum">
              <a:rPr lang="sk-SK" smtClean="0"/>
              <a:pPr>
                <a:defRPr/>
              </a:pPr>
              <a:t>19</a:t>
            </a:fld>
            <a:endParaRPr lang="sk-SK"/>
          </a:p>
        </p:txBody>
      </p:sp>
    </p:spTree>
    <p:extLst>
      <p:ext uri="{BB962C8B-B14F-4D97-AF65-F5344CB8AC3E}">
        <p14:creationId xmlns:p14="http://schemas.microsoft.com/office/powerpoint/2010/main" val="35448667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1"/>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4338" name="Text Box 3"/>
          <p:cNvSpPr txBox="1">
            <a:spLocks noChangeArrowheads="1"/>
          </p:cNvSpPr>
          <p:nvPr/>
        </p:nvSpPr>
        <p:spPr bwMode="auto">
          <a:xfrm>
            <a:off x="1403350" y="765175"/>
            <a:ext cx="6624638" cy="366713"/>
          </a:xfrm>
          <a:prstGeom prst="rect">
            <a:avLst/>
          </a:prstGeom>
          <a:noFill/>
          <a:ln w="9525">
            <a:noFill/>
            <a:miter lim="800000"/>
            <a:headEnd/>
            <a:tailEnd/>
          </a:ln>
        </p:spPr>
        <p:txBody>
          <a:bodyPr>
            <a:spAutoFit/>
          </a:bodyPr>
          <a:lstStyle/>
          <a:p>
            <a:pPr algn="l">
              <a:spcBef>
                <a:spcPct val="50000"/>
              </a:spcBef>
            </a:pPr>
            <a:endParaRPr lang="en-US"/>
          </a:p>
        </p:txBody>
      </p:sp>
      <p:sp>
        <p:nvSpPr>
          <p:cNvPr id="14339" name="Text Box 4"/>
          <p:cNvSpPr txBox="1">
            <a:spLocks noChangeArrowheads="1"/>
          </p:cNvSpPr>
          <p:nvPr/>
        </p:nvSpPr>
        <p:spPr bwMode="auto">
          <a:xfrm>
            <a:off x="611188" y="620713"/>
            <a:ext cx="7705725" cy="7134225"/>
          </a:xfrm>
          <a:prstGeom prst="rect">
            <a:avLst/>
          </a:prstGeom>
          <a:noFill/>
          <a:ln w="9525">
            <a:noFill/>
            <a:miter lim="800000"/>
            <a:headEnd/>
            <a:tailEnd/>
          </a:ln>
        </p:spPr>
        <p:txBody>
          <a:bodyPr>
            <a:spAutoFit/>
          </a:bodyPr>
          <a:lstStyle/>
          <a:p>
            <a:pPr algn="l"/>
            <a:endParaRPr lang="sk-SK" b="1" dirty="0">
              <a:solidFill>
                <a:schemeClr val="tx2"/>
              </a:solidFill>
            </a:endParaRPr>
          </a:p>
          <a:p>
            <a:pPr algn="l"/>
            <a:fld id="{F85FFED6-E248-4872-A134-389D2A340557}" type="slidenum">
              <a:rPr lang="sk-SK" b="1" smtClean="0">
                <a:solidFill>
                  <a:schemeClr val="tx2"/>
                </a:solidFill>
              </a:rPr>
              <a:t>2</a:t>
            </a:fld>
            <a:endParaRPr lang="sk-SK" b="1" dirty="0">
              <a:solidFill>
                <a:schemeClr val="tx2"/>
              </a:solidFill>
            </a:endParaRPr>
          </a:p>
          <a:p>
            <a:pPr algn="l"/>
            <a:endParaRPr lang="sk-SK" b="1" dirty="0">
              <a:solidFill>
                <a:schemeClr val="tx2"/>
              </a:solidFill>
            </a:endParaRPr>
          </a:p>
          <a:p>
            <a:pPr algn="l"/>
            <a:endParaRPr lang="sk-SK" b="1" dirty="0">
              <a:solidFill>
                <a:schemeClr val="tx2"/>
              </a:solidFill>
            </a:endParaRPr>
          </a:p>
          <a:p>
            <a:pPr algn="l"/>
            <a:endParaRPr lang="sk-SK" b="1" dirty="0">
              <a:solidFill>
                <a:schemeClr val="tx2"/>
              </a:solidFill>
            </a:endParaRPr>
          </a:p>
          <a:p>
            <a:r>
              <a:rPr lang="sk-SK" sz="2000" b="1" dirty="0">
                <a:solidFill>
                  <a:schemeClr val="tx2"/>
                </a:solidFill>
                <a:latin typeface="Calibri" pitchFamily="34" charset="0"/>
              </a:rPr>
              <a:t>Regionálna sociálna mapa (Košický samosprávny kraj – </a:t>
            </a:r>
            <a:r>
              <a:rPr lang="sk-SK" sz="2000" b="1" dirty="0" err="1">
                <a:solidFill>
                  <a:schemeClr val="tx2"/>
                </a:solidFill>
                <a:latin typeface="Calibri" pitchFamily="34" charset="0"/>
              </a:rPr>
              <a:t>Boršodsko</a:t>
            </a:r>
            <a:r>
              <a:rPr lang="sk-SK" sz="2000" b="1" dirty="0">
                <a:solidFill>
                  <a:schemeClr val="tx2"/>
                </a:solidFill>
                <a:latin typeface="Calibri" pitchFamily="34" charset="0"/>
              </a:rPr>
              <a:t> – </a:t>
            </a:r>
            <a:r>
              <a:rPr lang="sk-SK" sz="2000" b="1" dirty="0" err="1">
                <a:solidFill>
                  <a:schemeClr val="tx2"/>
                </a:solidFill>
                <a:latin typeface="Calibri" pitchFamily="34" charset="0"/>
              </a:rPr>
              <a:t>Abovsko</a:t>
            </a:r>
            <a:r>
              <a:rPr lang="sk-SK" sz="2000" b="1" dirty="0">
                <a:solidFill>
                  <a:schemeClr val="tx2"/>
                </a:solidFill>
                <a:latin typeface="Calibri" pitchFamily="34" charset="0"/>
              </a:rPr>
              <a:t> –  Zemplínska župa), </a:t>
            </a:r>
            <a:r>
              <a:rPr lang="sk-SK" sz="2000" b="1" dirty="0" err="1">
                <a:solidFill>
                  <a:schemeClr val="tx2"/>
                </a:solidFill>
                <a:latin typeface="Calibri" pitchFamily="34" charset="0"/>
              </a:rPr>
              <a:t>Regionális</a:t>
            </a:r>
            <a:r>
              <a:rPr lang="sk-SK" sz="2000" b="1" dirty="0">
                <a:solidFill>
                  <a:schemeClr val="tx2"/>
                </a:solidFill>
                <a:latin typeface="Calibri" pitchFamily="34" charset="0"/>
              </a:rPr>
              <a:t> </a:t>
            </a:r>
            <a:r>
              <a:rPr lang="sk-SK" sz="2000" b="1" dirty="0" err="1">
                <a:solidFill>
                  <a:schemeClr val="tx2"/>
                </a:solidFill>
                <a:latin typeface="Calibri" pitchFamily="34" charset="0"/>
              </a:rPr>
              <a:t>szociális</a:t>
            </a:r>
            <a:r>
              <a:rPr lang="sk-SK" sz="2000" b="1" dirty="0">
                <a:solidFill>
                  <a:schemeClr val="tx2"/>
                </a:solidFill>
                <a:latin typeface="Calibri" pitchFamily="34" charset="0"/>
              </a:rPr>
              <a:t> </a:t>
            </a:r>
            <a:r>
              <a:rPr lang="sk-SK" sz="2000" b="1" dirty="0" err="1">
                <a:solidFill>
                  <a:schemeClr val="tx2"/>
                </a:solidFill>
                <a:latin typeface="Calibri" pitchFamily="34" charset="0"/>
              </a:rPr>
              <a:t>mappa</a:t>
            </a:r>
            <a:r>
              <a:rPr lang="sk-SK" sz="2000" b="1" dirty="0">
                <a:solidFill>
                  <a:schemeClr val="tx2"/>
                </a:solidFill>
                <a:latin typeface="Calibri" pitchFamily="34" charset="0"/>
              </a:rPr>
              <a:t> (</a:t>
            </a:r>
            <a:r>
              <a:rPr lang="sk-SK" sz="2000" b="1" dirty="0" err="1">
                <a:solidFill>
                  <a:schemeClr val="tx2"/>
                </a:solidFill>
                <a:latin typeface="Calibri" pitchFamily="34" charset="0"/>
              </a:rPr>
              <a:t>Kassai</a:t>
            </a:r>
            <a:r>
              <a:rPr lang="sk-SK" sz="2000" b="1" dirty="0">
                <a:solidFill>
                  <a:schemeClr val="tx2"/>
                </a:solidFill>
                <a:latin typeface="Calibri" pitchFamily="34" charset="0"/>
              </a:rPr>
              <a:t>   </a:t>
            </a:r>
            <a:r>
              <a:rPr lang="hu-HU" sz="2000" b="1" dirty="0">
                <a:solidFill>
                  <a:schemeClr val="tx2"/>
                </a:solidFill>
                <a:latin typeface="Calibri" pitchFamily="34" charset="0"/>
              </a:rPr>
              <a:t>Önkormányzati Kerület –Borsod – Abaúj – Zemplén megye) </a:t>
            </a:r>
            <a:br>
              <a:rPr lang="hu-HU" sz="2000" b="1" dirty="0">
                <a:solidFill>
                  <a:schemeClr val="tx2"/>
                </a:solidFill>
                <a:latin typeface="Calibri" pitchFamily="34" charset="0"/>
              </a:rPr>
            </a:br>
            <a:r>
              <a:rPr lang="hu-HU" sz="2000" b="1" dirty="0">
                <a:solidFill>
                  <a:schemeClr val="tx2"/>
                </a:solidFill>
                <a:latin typeface="Calibri" pitchFamily="34" charset="0"/>
              </a:rPr>
              <a:t>  </a:t>
            </a:r>
            <a:r>
              <a:rPr lang="sk-SK" sz="2000" b="1" dirty="0">
                <a:solidFill>
                  <a:schemeClr val="tx2"/>
                </a:solidFill>
                <a:latin typeface="Calibri" pitchFamily="34" charset="0"/>
              </a:rPr>
              <a:t>HUSK/1101/1.6.1/0131</a:t>
            </a:r>
            <a:br>
              <a:rPr lang="sk-SK" sz="2000" b="1" dirty="0">
                <a:solidFill>
                  <a:schemeClr val="tx2"/>
                </a:solidFill>
                <a:latin typeface="Calibri" pitchFamily="34" charset="0"/>
              </a:rPr>
            </a:br>
            <a:r>
              <a:rPr lang="sk-SK" dirty="0">
                <a:solidFill>
                  <a:schemeClr val="tx2"/>
                </a:solidFill>
                <a:latin typeface="Calibri" pitchFamily="34" charset="0"/>
              </a:rPr>
              <a:t/>
            </a:r>
            <a:br>
              <a:rPr lang="sk-SK" dirty="0">
                <a:solidFill>
                  <a:schemeClr val="tx2"/>
                </a:solidFill>
                <a:latin typeface="Calibri" pitchFamily="34" charset="0"/>
              </a:rPr>
            </a:br>
            <a:r>
              <a:rPr lang="sk-SK" sz="2400" b="1" dirty="0">
                <a:solidFill>
                  <a:schemeClr val="tx2"/>
                </a:solidFill>
                <a:latin typeface="Calibri" pitchFamily="34" charset="0"/>
              </a:rPr>
              <a:t>REGSOM</a:t>
            </a:r>
            <a:r>
              <a:rPr lang="sk-SK" sz="2000" b="1" dirty="0">
                <a:solidFill>
                  <a:schemeClr val="tx2"/>
                </a:solidFill>
                <a:latin typeface="Calibri" pitchFamily="34" charset="0"/>
              </a:rPr>
              <a:t> Košice – </a:t>
            </a:r>
            <a:r>
              <a:rPr lang="sk-SK" sz="2000" b="1" dirty="0" err="1">
                <a:solidFill>
                  <a:schemeClr val="tx2"/>
                </a:solidFill>
                <a:latin typeface="Calibri" pitchFamily="34" charset="0"/>
              </a:rPr>
              <a:t>Miskolc</a:t>
            </a:r>
            <a:r>
              <a:rPr lang="sk-SK" sz="2000" b="1" dirty="0">
                <a:solidFill>
                  <a:schemeClr val="tx2"/>
                </a:solidFill>
                <a:latin typeface="Calibri" pitchFamily="34" charset="0"/>
              </a:rPr>
              <a:t>, </a:t>
            </a:r>
            <a:r>
              <a:rPr lang="sk-SK" sz="2400" b="1" dirty="0">
                <a:solidFill>
                  <a:schemeClr val="tx2"/>
                </a:solidFill>
                <a:latin typeface="Calibri" pitchFamily="34" charset="0"/>
              </a:rPr>
              <a:t>REGSZOM </a:t>
            </a:r>
            <a:r>
              <a:rPr lang="sk-SK" sz="2000" b="1" dirty="0" err="1">
                <a:solidFill>
                  <a:schemeClr val="tx2"/>
                </a:solidFill>
                <a:latin typeface="Calibri" pitchFamily="34" charset="0"/>
              </a:rPr>
              <a:t>Kassa</a:t>
            </a:r>
            <a:r>
              <a:rPr lang="sk-SK" sz="2000" b="1" dirty="0">
                <a:solidFill>
                  <a:schemeClr val="tx2"/>
                </a:solidFill>
                <a:latin typeface="Calibri" pitchFamily="34" charset="0"/>
              </a:rPr>
              <a:t> – </a:t>
            </a:r>
            <a:r>
              <a:rPr lang="sk-SK" sz="2000" b="1" dirty="0" err="1">
                <a:solidFill>
                  <a:schemeClr val="tx2"/>
                </a:solidFill>
                <a:latin typeface="Calibri" pitchFamily="34" charset="0"/>
              </a:rPr>
              <a:t>Miskolc</a:t>
            </a:r>
            <a:endParaRPr lang="sk-SK" sz="2000" b="1" dirty="0">
              <a:solidFill>
                <a:schemeClr val="tx2"/>
              </a:solidFill>
              <a:latin typeface="Calibri" pitchFamily="34" charset="0"/>
            </a:endParaRPr>
          </a:p>
          <a:p>
            <a:pPr algn="l"/>
            <a:endParaRPr lang="sk-SK" sz="2000" b="1" dirty="0">
              <a:solidFill>
                <a:schemeClr val="tx2"/>
              </a:solidFill>
              <a:latin typeface="Calibri" pitchFamily="34" charset="0"/>
            </a:endParaRPr>
          </a:p>
          <a:p>
            <a:pPr algn="l"/>
            <a:r>
              <a:rPr lang="sk-SK" b="1" dirty="0">
                <a:solidFill>
                  <a:schemeClr val="tx2"/>
                </a:solidFill>
                <a:latin typeface="Calibri" pitchFamily="34" charset="0"/>
              </a:rPr>
              <a:t> </a:t>
            </a:r>
          </a:p>
          <a:p>
            <a:pPr algn="r"/>
            <a:r>
              <a:rPr lang="hu-HU" b="1" dirty="0">
                <a:latin typeface="Calibri" pitchFamily="34" charset="0"/>
              </a:rPr>
              <a:t>                           </a:t>
            </a:r>
            <a:r>
              <a:rPr lang="hu-HU" sz="1600" b="1" dirty="0">
                <a:latin typeface="Calibri" pitchFamily="34" charset="0"/>
              </a:rPr>
              <a:t> </a:t>
            </a:r>
            <a:r>
              <a:rPr lang="hu-HU" sz="1600" b="1" dirty="0" err="1"/>
              <a:t>S</a:t>
            </a:r>
            <a:r>
              <a:rPr lang="hu-HU" sz="1600" b="1" dirty="0" err="1">
                <a:latin typeface="Calibri" pitchFamily="34" charset="0"/>
              </a:rPr>
              <a:t>polo</a:t>
            </a:r>
            <a:r>
              <a:rPr lang="sk-SK" sz="1600" b="1" dirty="0" err="1">
                <a:latin typeface="Calibri" pitchFamily="34" charset="0"/>
              </a:rPr>
              <a:t>čenskovedný</a:t>
            </a:r>
            <a:r>
              <a:rPr lang="sk-SK" sz="1600" b="1" dirty="0">
                <a:latin typeface="Calibri" pitchFamily="34" charset="0"/>
              </a:rPr>
              <a:t> ústav SAV, Košice</a:t>
            </a:r>
          </a:p>
          <a:p>
            <a:pPr algn="r"/>
            <a:r>
              <a:rPr lang="sk-SK" sz="1600" b="1" dirty="0">
                <a:latin typeface="Calibri" pitchFamily="34" charset="0"/>
              </a:rPr>
              <a:t>                              </a:t>
            </a:r>
            <a:r>
              <a:rPr lang="sk-SK" sz="1600" b="1" dirty="0" err="1">
                <a:latin typeface="Calibri" pitchFamily="34" charset="0"/>
              </a:rPr>
              <a:t>Szociológiai</a:t>
            </a:r>
            <a:r>
              <a:rPr lang="sk-SK" sz="1600" b="1" dirty="0">
                <a:latin typeface="Calibri" pitchFamily="34" charset="0"/>
              </a:rPr>
              <a:t> </a:t>
            </a:r>
            <a:r>
              <a:rPr lang="sk-SK" sz="1600" b="1" dirty="0" err="1">
                <a:latin typeface="Calibri" pitchFamily="34" charset="0"/>
              </a:rPr>
              <a:t>Intézet</a:t>
            </a:r>
            <a:r>
              <a:rPr lang="sk-SK" sz="1600" b="1" dirty="0">
                <a:latin typeface="Calibri" pitchFamily="34" charset="0"/>
              </a:rPr>
              <a:t> </a:t>
            </a:r>
            <a:r>
              <a:rPr lang="sk-SK" sz="1600" b="1" dirty="0" err="1">
                <a:latin typeface="Calibri" pitchFamily="34" charset="0"/>
              </a:rPr>
              <a:t>Miskolci</a:t>
            </a:r>
            <a:r>
              <a:rPr lang="sk-SK" sz="1600" b="1" dirty="0">
                <a:latin typeface="Calibri" pitchFamily="34" charset="0"/>
              </a:rPr>
              <a:t> </a:t>
            </a:r>
            <a:r>
              <a:rPr lang="sk-SK" sz="1600" b="1" dirty="0" err="1">
                <a:latin typeface="Calibri" pitchFamily="34" charset="0"/>
              </a:rPr>
              <a:t>Egyetem</a:t>
            </a:r>
            <a:endParaRPr lang="sk-SK" sz="1600" b="1" dirty="0">
              <a:latin typeface="Calibri" pitchFamily="34" charset="0"/>
            </a:endParaRPr>
          </a:p>
          <a:p>
            <a:pPr algn="l"/>
            <a:r>
              <a:rPr lang="sk-SK" b="1" dirty="0">
                <a:latin typeface="Calibri" pitchFamily="34" charset="0"/>
              </a:rPr>
              <a:t> </a:t>
            </a:r>
          </a:p>
          <a:p>
            <a:r>
              <a:rPr lang="sk-SK" b="1" dirty="0">
                <a:latin typeface="Calibri" pitchFamily="34" charset="0"/>
              </a:rPr>
              <a:t>                                                                           </a:t>
            </a:r>
            <a:endParaRPr lang="sk-SK" sz="1400" b="1" dirty="0"/>
          </a:p>
          <a:p>
            <a:endParaRPr lang="sk-SK" sz="1400" b="1" dirty="0"/>
          </a:p>
          <a:p>
            <a:endParaRPr lang="sk-SK" sz="1400" b="1" dirty="0"/>
          </a:p>
          <a:p>
            <a:endParaRPr lang="sk-SK" sz="1400" b="1" dirty="0"/>
          </a:p>
          <a:p>
            <a:r>
              <a:rPr lang="sk-SK" sz="1400" b="1" dirty="0">
                <a:latin typeface="Calibri" pitchFamily="34" charset="0"/>
              </a:rPr>
              <a:t>Informačný deň  29. 11. 2012, Štúdio </a:t>
            </a:r>
            <a:r>
              <a:rPr lang="sk-SK" sz="1400" b="1" dirty="0" err="1">
                <a:latin typeface="Calibri" pitchFamily="34" charset="0"/>
              </a:rPr>
              <a:t>Márai</a:t>
            </a:r>
            <a:r>
              <a:rPr lang="sk-SK" sz="1400" b="1" dirty="0">
                <a:latin typeface="Calibri" pitchFamily="34" charset="0"/>
              </a:rPr>
              <a:t>  </a:t>
            </a:r>
          </a:p>
          <a:p>
            <a:r>
              <a:rPr lang="sk-SK" sz="1400" b="1" dirty="0" err="1">
                <a:latin typeface="Calibri" pitchFamily="34" charset="0"/>
              </a:rPr>
              <a:t>Információs</a:t>
            </a:r>
            <a:r>
              <a:rPr lang="sk-SK" sz="1400" b="1" dirty="0">
                <a:latin typeface="Calibri" pitchFamily="34" charset="0"/>
              </a:rPr>
              <a:t> </a:t>
            </a:r>
            <a:r>
              <a:rPr lang="sk-SK" sz="1400" b="1" dirty="0" err="1">
                <a:latin typeface="Calibri" pitchFamily="34" charset="0"/>
              </a:rPr>
              <a:t>nap</a:t>
            </a:r>
            <a:r>
              <a:rPr lang="sk-SK" sz="1400" b="1" dirty="0">
                <a:latin typeface="Calibri" pitchFamily="34" charset="0"/>
              </a:rPr>
              <a:t> 2012. 11. 29, </a:t>
            </a:r>
            <a:r>
              <a:rPr lang="sk-SK" sz="1400" b="1" dirty="0" err="1">
                <a:latin typeface="Calibri" pitchFamily="34" charset="0"/>
              </a:rPr>
              <a:t>Márai</a:t>
            </a:r>
            <a:r>
              <a:rPr lang="sk-SK" sz="1400" b="1" dirty="0">
                <a:latin typeface="Calibri" pitchFamily="34" charset="0"/>
              </a:rPr>
              <a:t> </a:t>
            </a:r>
            <a:r>
              <a:rPr lang="sk-SK" sz="1400" b="1" dirty="0" err="1">
                <a:latin typeface="Calibri" pitchFamily="34" charset="0"/>
              </a:rPr>
              <a:t>Stúdió</a:t>
            </a:r>
            <a:endParaRPr lang="sk-SK" b="1" dirty="0">
              <a:solidFill>
                <a:schemeClr val="tx2"/>
              </a:solidFill>
            </a:endParaRPr>
          </a:p>
          <a:p>
            <a:pPr algn="l"/>
            <a:endParaRPr lang="sk-SK" b="1" dirty="0">
              <a:solidFill>
                <a:schemeClr val="tx2"/>
              </a:solidFill>
            </a:endParaRPr>
          </a:p>
          <a:p>
            <a:pPr algn="l"/>
            <a:endParaRPr lang="sk-SK" b="1" dirty="0">
              <a:solidFill>
                <a:schemeClr val="tx2"/>
              </a:solidFill>
            </a:endParaRPr>
          </a:p>
          <a:p>
            <a:pPr algn="l"/>
            <a:endParaRPr lang="sk-SK" b="1" dirty="0">
              <a:solidFill>
                <a:schemeClr val="tx2"/>
              </a:solidFill>
            </a:endParaRPr>
          </a:p>
          <a:p>
            <a:pPr algn="l"/>
            <a:endParaRPr lang="sk-SK" b="1" dirty="0">
              <a:solidFill>
                <a:schemeClr val="tx2"/>
              </a:solidFill>
            </a:endParaRPr>
          </a:p>
        </p:txBody>
      </p:sp>
      <p:sp>
        <p:nvSpPr>
          <p:cNvPr id="4" name="Zástupný symbol čísla snímky 3"/>
          <p:cNvSpPr>
            <a:spLocks noGrp="1"/>
          </p:cNvSpPr>
          <p:nvPr>
            <p:ph type="sldNum" sz="quarter" idx="12"/>
          </p:nvPr>
        </p:nvSpPr>
        <p:spPr/>
        <p:txBody>
          <a:bodyPr/>
          <a:lstStyle/>
          <a:p>
            <a:pPr>
              <a:defRPr/>
            </a:pPr>
            <a:fld id="{77529328-8E10-4D46-8845-D211E2F0042C}" type="slidenum">
              <a:rPr lang="sk-SK" smtClean="0"/>
              <a:pPr>
                <a:defRPr/>
              </a:pPr>
              <a:t>2</a:t>
            </a:fld>
            <a:endParaRPr lang="sk-SK"/>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41" y="-3155"/>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Obdĺžnik 1"/>
          <p:cNvSpPr/>
          <p:nvPr/>
        </p:nvSpPr>
        <p:spPr>
          <a:xfrm>
            <a:off x="611560" y="-1219965"/>
            <a:ext cx="7848872" cy="6108339"/>
          </a:xfrm>
          <a:prstGeom prst="rect">
            <a:avLst/>
          </a:prstGeom>
        </p:spPr>
        <p:txBody>
          <a:bodyPr wrap="square">
            <a:spAutoFit/>
          </a:bodyPr>
          <a:lstStyle/>
          <a:p>
            <a:pPr>
              <a:lnSpc>
                <a:spcPct val="115000"/>
              </a:lnSpc>
              <a:spcAft>
                <a:spcPts val="800"/>
              </a:spcAft>
            </a:pPr>
            <a:endParaRPr lang="sk-SK" b="1" dirty="0" smtClean="0">
              <a:latin typeface="Times New Roman"/>
              <a:ea typeface="Calibri"/>
              <a:cs typeface="Times New Roman"/>
            </a:endParaRPr>
          </a:p>
          <a:p>
            <a:pPr>
              <a:lnSpc>
                <a:spcPct val="115000"/>
              </a:lnSpc>
              <a:spcAft>
                <a:spcPts val="800"/>
              </a:spcAft>
            </a:pPr>
            <a:endParaRPr lang="sk-SK" b="1" dirty="0">
              <a:latin typeface="Times New Roman"/>
              <a:ea typeface="Calibri"/>
              <a:cs typeface="Times New Roman"/>
            </a:endParaRPr>
          </a:p>
          <a:p>
            <a:pPr>
              <a:lnSpc>
                <a:spcPct val="115000"/>
              </a:lnSpc>
              <a:spcAft>
                <a:spcPts val="800"/>
              </a:spcAft>
            </a:pPr>
            <a:endParaRPr lang="sk-SK" b="1" dirty="0" smtClean="0">
              <a:latin typeface="Times New Roman"/>
              <a:ea typeface="Calibri"/>
              <a:cs typeface="Times New Roman"/>
            </a:endParaRPr>
          </a:p>
          <a:p>
            <a:pPr>
              <a:lnSpc>
                <a:spcPct val="115000"/>
              </a:lnSpc>
              <a:spcAft>
                <a:spcPts val="800"/>
              </a:spcAft>
            </a:pPr>
            <a:r>
              <a:rPr lang="sk-SK" b="1" dirty="0" smtClean="0">
                <a:latin typeface="+mj-lt"/>
                <a:ea typeface="Calibri"/>
                <a:cs typeface="Times New Roman"/>
              </a:rPr>
              <a:t>Hospodárstvo</a:t>
            </a:r>
            <a:endParaRPr lang="sk-SK" dirty="0">
              <a:latin typeface="+mj-lt"/>
              <a:ea typeface="Times New Roman"/>
              <a:cs typeface="Times New Roman"/>
            </a:endParaRPr>
          </a:p>
          <a:p>
            <a:pPr algn="l">
              <a:lnSpc>
                <a:spcPct val="115000"/>
              </a:lnSpc>
              <a:spcAft>
                <a:spcPts val="800"/>
              </a:spcAft>
            </a:pPr>
            <a:r>
              <a:rPr lang="sk-SK" sz="1600" dirty="0">
                <a:latin typeface="+mj-lt"/>
                <a:ea typeface="Calibri"/>
                <a:cs typeface="Times New Roman"/>
              </a:rPr>
              <a:t>Pri analýze ukazovateľov charakterizujúcich hospodárstvo kraja je hlavná pozornosť venovaná roku 2008 a roku 2012 s cieľom poukázať na vplyvy hosp. krízy na uvedenú oblasť. </a:t>
            </a:r>
            <a:endParaRPr lang="sk-SK" sz="1600" dirty="0">
              <a:latin typeface="+mj-lt"/>
              <a:ea typeface="Times New Roman"/>
              <a:cs typeface="Times New Roman"/>
            </a:endParaRPr>
          </a:p>
          <a:p>
            <a:pPr marL="285750" indent="-285750" algn="l">
              <a:spcAft>
                <a:spcPts val="800"/>
              </a:spcAft>
              <a:buFont typeface="Arial" pitchFamily="34" charset="0"/>
              <a:buChar char="•"/>
            </a:pPr>
            <a:r>
              <a:rPr lang="sk-SK" b="1" dirty="0">
                <a:latin typeface="+mj-lt"/>
                <a:ea typeface="Calibri"/>
                <a:cs typeface="Times New Roman"/>
              </a:rPr>
              <a:t>Postavenie hospodárstva SR v EÚ, územný priemet vývojových trendov z hľadiska Košického kraja</a:t>
            </a:r>
            <a:endParaRPr lang="sk-SK" sz="1600" dirty="0">
              <a:latin typeface="+mj-lt"/>
              <a:ea typeface="Times New Roman"/>
              <a:cs typeface="Times New Roman"/>
            </a:endParaRPr>
          </a:p>
          <a:p>
            <a:pPr marL="285750" indent="-285750" algn="l">
              <a:spcAft>
                <a:spcPts val="800"/>
              </a:spcAft>
              <a:buFont typeface="Arial" pitchFamily="34" charset="0"/>
              <a:buChar char="•"/>
            </a:pPr>
            <a:r>
              <a:rPr lang="sk-SK" b="1" dirty="0">
                <a:latin typeface="+mj-lt"/>
                <a:ea typeface="Calibri"/>
                <a:cs typeface="Times New Roman"/>
              </a:rPr>
              <a:t>Postavenie hospodárstva Košického kraja v SR</a:t>
            </a:r>
            <a:endParaRPr lang="sk-SK" sz="1600" dirty="0">
              <a:latin typeface="+mj-lt"/>
              <a:ea typeface="Times New Roman"/>
              <a:cs typeface="Times New Roman"/>
            </a:endParaRPr>
          </a:p>
          <a:p>
            <a:pPr marL="285750" indent="-285750" algn="l">
              <a:spcAft>
                <a:spcPts val="800"/>
              </a:spcAft>
              <a:buFont typeface="Arial" pitchFamily="34" charset="0"/>
              <a:buChar char="•"/>
              <a:tabLst>
                <a:tab pos="1628775" algn="l"/>
              </a:tabLst>
            </a:pPr>
            <a:r>
              <a:rPr lang="sk-SK" b="1" dirty="0">
                <a:latin typeface="+mj-lt"/>
                <a:ea typeface="Calibri"/>
                <a:cs typeface="Times New Roman"/>
              </a:rPr>
              <a:t>Odvetvová a územná štruktúra hospodárstva Košického </a:t>
            </a:r>
            <a:r>
              <a:rPr lang="sk-SK" b="1" dirty="0" smtClean="0">
                <a:latin typeface="+mj-lt"/>
                <a:ea typeface="Calibri"/>
                <a:cs typeface="Times New Roman"/>
              </a:rPr>
              <a:t>kraja</a:t>
            </a:r>
            <a:endParaRPr lang="sk-SK" sz="1600" dirty="0">
              <a:latin typeface="+mj-lt"/>
              <a:ea typeface="Times New Roman"/>
              <a:cs typeface="Times New Roman"/>
            </a:endParaRPr>
          </a:p>
          <a:p>
            <a:pPr marL="285750" indent="-285750" algn="l">
              <a:spcAft>
                <a:spcPts val="800"/>
              </a:spcAft>
              <a:buFont typeface="Arial" pitchFamily="34" charset="0"/>
              <a:buChar char="•"/>
            </a:pPr>
            <a:r>
              <a:rPr lang="sk-SK" b="1" dirty="0">
                <a:latin typeface="+mj-lt"/>
                <a:ea typeface="Calibri"/>
                <a:cs typeface="Times New Roman"/>
              </a:rPr>
              <a:t>Organizačná štruktúra ekonomiky</a:t>
            </a:r>
            <a:endParaRPr lang="sk-SK" sz="1600" dirty="0">
              <a:latin typeface="+mj-lt"/>
              <a:ea typeface="Times New Roman"/>
              <a:cs typeface="Times New Roman"/>
            </a:endParaRPr>
          </a:p>
          <a:p>
            <a:pPr marL="285750" indent="-285750" algn="l">
              <a:spcAft>
                <a:spcPts val="800"/>
              </a:spcAft>
              <a:buFont typeface="Arial" pitchFamily="34" charset="0"/>
              <a:buChar char="•"/>
            </a:pPr>
            <a:r>
              <a:rPr lang="sk-SK" b="1" dirty="0">
                <a:latin typeface="+mj-lt"/>
                <a:ea typeface="Calibri"/>
                <a:cs typeface="Times New Roman"/>
              </a:rPr>
              <a:t>Zamestnanosť – nezamestnanosť</a:t>
            </a:r>
            <a:endParaRPr lang="sk-SK" sz="1600" dirty="0">
              <a:latin typeface="+mj-lt"/>
              <a:ea typeface="Times New Roman"/>
              <a:cs typeface="Times New Roman"/>
            </a:endParaRPr>
          </a:p>
          <a:p>
            <a:pPr algn="l">
              <a:spcAft>
                <a:spcPts val="800"/>
              </a:spcAft>
            </a:pPr>
            <a:r>
              <a:rPr lang="sk-SK" b="1" dirty="0" smtClean="0">
                <a:latin typeface="+mj-lt"/>
                <a:ea typeface="Calibri"/>
                <a:cs typeface="Times New Roman"/>
              </a:rPr>
              <a:t>Košický </a:t>
            </a:r>
            <a:r>
              <a:rPr lang="sk-SK" b="1" dirty="0">
                <a:latin typeface="+mj-lt"/>
                <a:ea typeface="Calibri"/>
                <a:cs typeface="Times New Roman"/>
              </a:rPr>
              <a:t>kraj</a:t>
            </a:r>
            <a:r>
              <a:rPr lang="sk-SK" dirty="0">
                <a:latin typeface="+mj-lt"/>
                <a:ea typeface="Calibri"/>
                <a:cs typeface="Times New Roman"/>
              </a:rPr>
              <a:t> sa vyznačuje </a:t>
            </a:r>
            <a:r>
              <a:rPr lang="sk-SK" b="1" dirty="0">
                <a:latin typeface="+mj-lt"/>
                <a:ea typeface="Calibri"/>
                <a:cs typeface="Times New Roman"/>
              </a:rPr>
              <a:t>výraznými rozdielmi v hospodárskych ukazovateľoch vo vnútro územnom porovnávaní, čo sa stáva jedným z najväčších problémov kraja</a:t>
            </a:r>
            <a:r>
              <a:rPr lang="sk-SK" dirty="0">
                <a:latin typeface="+mj-lt"/>
                <a:ea typeface="Calibri"/>
                <a:cs typeface="Times New Roman"/>
              </a:rPr>
              <a:t>. </a:t>
            </a:r>
            <a:endParaRPr lang="sk-SK" dirty="0" smtClean="0">
              <a:latin typeface="+mj-lt"/>
              <a:ea typeface="Calibri"/>
              <a:cs typeface="Times New Roman"/>
            </a:endParaRPr>
          </a:p>
          <a:p>
            <a:pPr algn="l">
              <a:spcAft>
                <a:spcPts val="800"/>
              </a:spcAft>
            </a:pPr>
            <a:r>
              <a:rPr lang="sk-SK" dirty="0" smtClean="0">
                <a:latin typeface="+mj-lt"/>
                <a:ea typeface="Calibri"/>
                <a:cs typeface="Times New Roman"/>
              </a:rPr>
              <a:t>Ekonomicky </a:t>
            </a:r>
            <a:r>
              <a:rPr lang="sk-SK" dirty="0">
                <a:latin typeface="+mj-lt"/>
                <a:ea typeface="Calibri"/>
                <a:cs typeface="Times New Roman"/>
              </a:rPr>
              <a:t>aj sociálne najväčším problémom Košického kraja je </a:t>
            </a:r>
            <a:r>
              <a:rPr lang="sk-SK" b="1" dirty="0">
                <a:latin typeface="+mj-lt"/>
                <a:ea typeface="Calibri"/>
                <a:cs typeface="Times New Roman"/>
              </a:rPr>
              <a:t>vysoká miera nezamestnanosti, v roku 2012 dosiahla 19,7 %, čo je aj najvyššia miera na Slovensku</a:t>
            </a:r>
            <a:r>
              <a:rPr lang="sk-SK" dirty="0">
                <a:latin typeface="+mj-lt"/>
                <a:ea typeface="Calibri"/>
                <a:cs typeface="Times New Roman"/>
              </a:rPr>
              <a:t>. </a:t>
            </a:r>
            <a:endParaRPr lang="sk-SK" sz="1600" dirty="0">
              <a:effectLst/>
              <a:latin typeface="+mj-lt"/>
              <a:ea typeface="Times New Roman"/>
              <a:cs typeface="Times New Roman"/>
            </a:endParaRPr>
          </a:p>
        </p:txBody>
      </p:sp>
      <p:sp>
        <p:nvSpPr>
          <p:cNvPr id="5" name="Zástupný symbol čísla snímky 4"/>
          <p:cNvSpPr>
            <a:spLocks noGrp="1"/>
          </p:cNvSpPr>
          <p:nvPr>
            <p:ph type="sldNum" sz="quarter" idx="12"/>
          </p:nvPr>
        </p:nvSpPr>
        <p:spPr/>
        <p:txBody>
          <a:bodyPr/>
          <a:lstStyle/>
          <a:p>
            <a:pPr>
              <a:defRPr/>
            </a:pPr>
            <a:fld id="{77529328-8E10-4D46-8845-D211E2F0042C}" type="slidenum">
              <a:rPr lang="sk-SK" smtClean="0"/>
              <a:pPr>
                <a:defRPr/>
              </a:pPr>
              <a:t>20</a:t>
            </a:fld>
            <a:endParaRPr lang="sk-SK"/>
          </a:p>
        </p:txBody>
      </p:sp>
    </p:spTree>
    <p:extLst>
      <p:ext uri="{BB962C8B-B14F-4D97-AF65-F5344CB8AC3E}">
        <p14:creationId xmlns:p14="http://schemas.microsoft.com/office/powerpoint/2010/main" val="8333283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Obdĺžnik 1"/>
          <p:cNvSpPr/>
          <p:nvPr/>
        </p:nvSpPr>
        <p:spPr>
          <a:xfrm>
            <a:off x="755576" y="-218152"/>
            <a:ext cx="7776864" cy="5201424"/>
          </a:xfrm>
          <a:prstGeom prst="rect">
            <a:avLst/>
          </a:prstGeom>
        </p:spPr>
        <p:txBody>
          <a:bodyPr wrap="square">
            <a:spAutoFit/>
          </a:bodyPr>
          <a:lstStyle/>
          <a:p>
            <a:pPr algn="l"/>
            <a:endParaRPr lang="sk-SK" b="1" dirty="0" smtClean="0">
              <a:latin typeface="Times New Roman"/>
              <a:ea typeface="Calibri"/>
            </a:endParaRPr>
          </a:p>
          <a:p>
            <a:pPr algn="l"/>
            <a:endParaRPr lang="sk-SK" b="1" dirty="0">
              <a:latin typeface="Times New Roman"/>
              <a:ea typeface="Calibri"/>
            </a:endParaRPr>
          </a:p>
          <a:p>
            <a:pPr algn="l"/>
            <a:endParaRPr lang="sk-SK" b="1" dirty="0" smtClean="0">
              <a:latin typeface="Times New Roman"/>
              <a:ea typeface="Calibri"/>
            </a:endParaRPr>
          </a:p>
          <a:p>
            <a:pPr algn="l"/>
            <a:endParaRPr lang="sk-SK" b="1" dirty="0" smtClean="0">
              <a:latin typeface="Times New Roman"/>
              <a:ea typeface="Calibri"/>
            </a:endParaRPr>
          </a:p>
          <a:p>
            <a:pPr algn="l"/>
            <a:r>
              <a:rPr lang="sk-SK" sz="2000" b="1" dirty="0" smtClean="0">
                <a:latin typeface="+mj-lt"/>
                <a:ea typeface="Calibri"/>
              </a:rPr>
              <a:t>Rozdiely </a:t>
            </a:r>
            <a:r>
              <a:rPr lang="sk-SK" sz="2000" b="1" dirty="0">
                <a:latin typeface="+mj-lt"/>
                <a:ea typeface="Calibri"/>
              </a:rPr>
              <a:t>v ukazovateľoch charakterizujúcich </a:t>
            </a:r>
            <a:r>
              <a:rPr lang="sk-SK" sz="2000" b="1" dirty="0" smtClean="0">
                <a:latin typeface="+mj-lt"/>
                <a:ea typeface="Calibri"/>
              </a:rPr>
              <a:t>hospodársko-sociálnu </a:t>
            </a:r>
            <a:r>
              <a:rPr lang="sk-SK" sz="2000" b="1" dirty="0">
                <a:latin typeface="+mj-lt"/>
                <a:ea typeface="Calibri"/>
              </a:rPr>
              <a:t>úroveň</a:t>
            </a:r>
            <a:r>
              <a:rPr lang="sk-SK" sz="2000" dirty="0">
                <a:latin typeface="+mj-lt"/>
                <a:ea typeface="Calibri"/>
              </a:rPr>
              <a:t> v  jednotlivých okresoch Košického kraja sú veľmi </a:t>
            </a:r>
            <a:r>
              <a:rPr lang="sk-SK" sz="2000" dirty="0" smtClean="0">
                <a:latin typeface="+mj-lt"/>
                <a:ea typeface="Calibri"/>
              </a:rPr>
              <a:t>výrazné, </a:t>
            </a:r>
            <a:r>
              <a:rPr lang="sk-SK" sz="2000" dirty="0">
                <a:latin typeface="+mj-lt"/>
                <a:ea typeface="Calibri"/>
              </a:rPr>
              <a:t>a to nie len v porovnaní s mestom </a:t>
            </a:r>
            <a:r>
              <a:rPr lang="sk-SK" sz="2000" dirty="0" smtClean="0">
                <a:latin typeface="+mj-lt"/>
                <a:ea typeface="Calibri"/>
              </a:rPr>
              <a:t>Košice, </a:t>
            </a:r>
            <a:r>
              <a:rPr lang="sk-SK" sz="2000" dirty="0">
                <a:latin typeface="+mj-lt"/>
                <a:ea typeface="Calibri"/>
              </a:rPr>
              <a:t>ale </a:t>
            </a:r>
            <a:r>
              <a:rPr lang="sk-SK" sz="2000" dirty="0" smtClean="0">
                <a:latin typeface="+mj-lt"/>
                <a:ea typeface="Calibri"/>
              </a:rPr>
              <a:t>aj s ostatnými okresmi </a:t>
            </a:r>
            <a:r>
              <a:rPr lang="sk-SK" sz="2000" b="1" dirty="0">
                <a:latin typeface="+mj-lt"/>
                <a:ea typeface="Calibri"/>
              </a:rPr>
              <a:t>s výraznými negatívnymi tendenciami smerom na východ a juh kraja. </a:t>
            </a:r>
            <a:r>
              <a:rPr lang="sk-SK" sz="2000" dirty="0">
                <a:latin typeface="+mj-lt"/>
                <a:ea typeface="Calibri"/>
              </a:rPr>
              <a:t>Objektívnosť a </a:t>
            </a:r>
            <a:r>
              <a:rPr lang="sk-SK" sz="2000" dirty="0" smtClean="0">
                <a:latin typeface="+mj-lt"/>
                <a:ea typeface="Calibri"/>
              </a:rPr>
              <a:t>výpovednú </a:t>
            </a:r>
            <a:r>
              <a:rPr lang="sk-SK" sz="2000" dirty="0">
                <a:latin typeface="+mj-lt"/>
                <a:ea typeface="Calibri"/>
              </a:rPr>
              <a:t>schopnosť týchto ukazovateľov ďalej deformujú </a:t>
            </a:r>
            <a:r>
              <a:rPr lang="sk-SK" sz="2000" b="1" dirty="0">
                <a:latin typeface="+mj-lt"/>
                <a:ea typeface="Calibri"/>
              </a:rPr>
              <a:t>umelo vytvorené malé a veľké okresy</a:t>
            </a:r>
            <a:r>
              <a:rPr lang="sk-SK" sz="2000" dirty="0">
                <a:latin typeface="+mj-lt"/>
                <a:ea typeface="Calibri"/>
              </a:rPr>
              <a:t>. </a:t>
            </a:r>
            <a:endParaRPr lang="sk-SK" sz="2000" dirty="0" smtClean="0">
              <a:latin typeface="+mj-lt"/>
              <a:ea typeface="Calibri"/>
            </a:endParaRPr>
          </a:p>
          <a:p>
            <a:pPr algn="l"/>
            <a:r>
              <a:rPr lang="sk-SK" sz="2000" dirty="0" smtClean="0">
                <a:latin typeface="+mj-lt"/>
                <a:ea typeface="Calibri"/>
              </a:rPr>
              <a:t>Pri </a:t>
            </a:r>
            <a:r>
              <a:rPr lang="sk-SK" sz="2000" dirty="0">
                <a:latin typeface="+mj-lt"/>
                <a:ea typeface="Calibri"/>
              </a:rPr>
              <a:t>analýzach nie je možné vystihnúť špecifiká </a:t>
            </a:r>
            <a:r>
              <a:rPr lang="sk-SK" sz="2000" dirty="0" smtClean="0">
                <a:latin typeface="+mj-lt"/>
                <a:ea typeface="Calibri"/>
              </a:rPr>
              <a:t>jednotlivých </a:t>
            </a:r>
            <a:r>
              <a:rPr lang="sk-SK" sz="2000" dirty="0" err="1" smtClean="0">
                <a:latin typeface="+mj-lt"/>
                <a:ea typeface="Calibri"/>
              </a:rPr>
              <a:t>mikroregiónov</a:t>
            </a:r>
            <a:r>
              <a:rPr lang="sk-SK" sz="2000" dirty="0" smtClean="0">
                <a:latin typeface="+mj-lt"/>
                <a:ea typeface="Calibri"/>
              </a:rPr>
              <a:t> </a:t>
            </a:r>
            <a:r>
              <a:rPr lang="sk-SK" sz="2000" dirty="0">
                <a:latin typeface="+mj-lt"/>
                <a:ea typeface="Calibri"/>
              </a:rPr>
              <a:t>(štatistika nesleduje menšie územia ako okres) a tým sa zakrývajú a prehlbujú problémy tejto </a:t>
            </a:r>
            <a:r>
              <a:rPr lang="sk-SK" sz="2000" dirty="0" smtClean="0">
                <a:latin typeface="+mj-lt"/>
                <a:ea typeface="Calibri"/>
              </a:rPr>
              <a:t>oblasti. </a:t>
            </a:r>
          </a:p>
          <a:p>
            <a:pPr algn="l"/>
            <a:r>
              <a:rPr lang="sk-SK" sz="2000" dirty="0" smtClean="0">
                <a:latin typeface="+mj-lt"/>
                <a:ea typeface="Calibri"/>
              </a:rPr>
              <a:t>Umelo </a:t>
            </a:r>
            <a:r>
              <a:rPr lang="sk-SK" sz="2000" dirty="0">
                <a:latin typeface="+mj-lt"/>
                <a:ea typeface="Calibri"/>
              </a:rPr>
              <a:t>vytvorené malé okresy Sobrance a Gelnica sa pritom hodnotia podľa rovnakých kritérií </a:t>
            </a:r>
            <a:r>
              <a:rPr lang="sk-SK" sz="2000" dirty="0" smtClean="0">
                <a:latin typeface="+mj-lt"/>
                <a:ea typeface="Calibri"/>
              </a:rPr>
              <a:t>ako veľké okresy </a:t>
            </a:r>
            <a:r>
              <a:rPr lang="sk-SK" sz="2000" dirty="0">
                <a:latin typeface="+mj-lt"/>
                <a:ea typeface="Calibri"/>
              </a:rPr>
              <a:t>a takto vychádzajú negatívne výsledky </a:t>
            </a:r>
            <a:r>
              <a:rPr lang="sk-SK" sz="2000" dirty="0" smtClean="0">
                <a:latin typeface="+mj-lt"/>
                <a:ea typeface="Calibri"/>
              </a:rPr>
              <a:t>v </a:t>
            </a:r>
            <a:r>
              <a:rPr lang="sk-SK" sz="2000" dirty="0">
                <a:latin typeface="+mj-lt"/>
                <a:ea typeface="Calibri"/>
              </a:rPr>
              <a:t>analýzach.  Pre </a:t>
            </a:r>
            <a:r>
              <a:rPr lang="sk-SK" sz="2000" dirty="0" smtClean="0">
                <a:latin typeface="+mj-lt"/>
                <a:ea typeface="Calibri"/>
              </a:rPr>
              <a:t>skutočne </a:t>
            </a:r>
            <a:r>
              <a:rPr lang="sk-SK" sz="2000" dirty="0">
                <a:latin typeface="+mj-lt"/>
                <a:ea typeface="Calibri"/>
              </a:rPr>
              <a:t>objektívne analýzy je potrebné uskutočňovať cielené prieskumy pre menšie </a:t>
            </a:r>
            <a:r>
              <a:rPr lang="sk-SK" sz="2000" dirty="0" err="1">
                <a:latin typeface="+mj-lt"/>
                <a:ea typeface="Calibri"/>
              </a:rPr>
              <a:t>mikroregióny</a:t>
            </a:r>
            <a:r>
              <a:rPr lang="sk-SK" sz="2000" dirty="0">
                <a:latin typeface="+mj-lt"/>
                <a:ea typeface="Calibri"/>
              </a:rPr>
              <a:t>.</a:t>
            </a:r>
            <a:endParaRPr lang="sk-SK" sz="2000" dirty="0">
              <a:latin typeface="+mj-lt"/>
            </a:endParaRPr>
          </a:p>
        </p:txBody>
      </p:sp>
      <p:sp>
        <p:nvSpPr>
          <p:cNvPr id="5" name="Zástupný symbol čísla snímky 4"/>
          <p:cNvSpPr>
            <a:spLocks noGrp="1"/>
          </p:cNvSpPr>
          <p:nvPr>
            <p:ph type="sldNum" sz="quarter" idx="12"/>
          </p:nvPr>
        </p:nvSpPr>
        <p:spPr/>
        <p:txBody>
          <a:bodyPr/>
          <a:lstStyle/>
          <a:p>
            <a:pPr>
              <a:defRPr/>
            </a:pPr>
            <a:fld id="{77529328-8E10-4D46-8845-D211E2F0042C}" type="slidenum">
              <a:rPr lang="sk-SK" smtClean="0"/>
              <a:pPr>
                <a:defRPr/>
              </a:pPr>
              <a:t>21</a:t>
            </a:fld>
            <a:endParaRPr lang="sk-SK"/>
          </a:p>
        </p:txBody>
      </p:sp>
    </p:spTree>
    <p:extLst>
      <p:ext uri="{BB962C8B-B14F-4D97-AF65-F5344CB8AC3E}">
        <p14:creationId xmlns:p14="http://schemas.microsoft.com/office/powerpoint/2010/main" val="6753306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764704"/>
            <a:ext cx="8136903" cy="4752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ástupný symbol čísla snímky 3"/>
          <p:cNvSpPr>
            <a:spLocks noGrp="1"/>
          </p:cNvSpPr>
          <p:nvPr>
            <p:ph type="sldNum" sz="quarter" idx="12"/>
          </p:nvPr>
        </p:nvSpPr>
        <p:spPr/>
        <p:txBody>
          <a:bodyPr/>
          <a:lstStyle/>
          <a:p>
            <a:pPr>
              <a:defRPr/>
            </a:pPr>
            <a:fld id="{77529328-8E10-4D46-8845-D211E2F0042C}" type="slidenum">
              <a:rPr lang="sk-SK" smtClean="0"/>
              <a:pPr>
                <a:defRPr/>
              </a:pPr>
              <a:t>22</a:t>
            </a:fld>
            <a:endParaRPr lang="sk-SK"/>
          </a:p>
        </p:txBody>
      </p:sp>
    </p:spTree>
    <p:extLst>
      <p:ext uri="{BB962C8B-B14F-4D97-AF65-F5344CB8AC3E}">
        <p14:creationId xmlns:p14="http://schemas.microsoft.com/office/powerpoint/2010/main" val="22597879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3" name="Picture 3"/>
          <p:cNvPicPr>
            <a:picLocks noChangeAspect="1" noChangeArrowheads="1"/>
          </p:cNvPicPr>
          <p:nvPr/>
        </p:nvPicPr>
        <p:blipFill>
          <a:blip r:embed="rId3" cstate="print">
            <a:lum bright="-20000" contrast="40000"/>
            <a:extLst>
              <a:ext uri="{28A0092B-C50C-407E-A947-70E740481C1C}">
                <a14:useLocalDpi xmlns:a14="http://schemas.microsoft.com/office/drawing/2010/main" val="0"/>
              </a:ext>
            </a:extLst>
          </a:blip>
          <a:srcRect/>
          <a:stretch>
            <a:fillRect/>
          </a:stretch>
        </p:blipFill>
        <p:spPr bwMode="auto">
          <a:xfrm>
            <a:off x="611560" y="764704"/>
            <a:ext cx="7776863" cy="4286721"/>
          </a:xfrm>
          <a:prstGeom prst="rect">
            <a:avLst/>
          </a:prstGeom>
          <a:solidFill>
            <a:schemeClr val="accent3">
              <a:lumMod val="40000"/>
              <a:lumOff val="60000"/>
            </a:schemeClr>
          </a:solidFill>
          <a:ln>
            <a:noFill/>
          </a:ln>
          <a:effectLst/>
          <a:extLst/>
        </p:spPr>
      </p:pic>
      <p:sp>
        <p:nvSpPr>
          <p:cNvPr id="4" name="Zástupný symbol čísla snímky 3"/>
          <p:cNvSpPr>
            <a:spLocks noGrp="1"/>
          </p:cNvSpPr>
          <p:nvPr>
            <p:ph type="sldNum" sz="quarter" idx="12"/>
          </p:nvPr>
        </p:nvSpPr>
        <p:spPr/>
        <p:txBody>
          <a:bodyPr/>
          <a:lstStyle/>
          <a:p>
            <a:pPr>
              <a:defRPr/>
            </a:pPr>
            <a:fld id="{77529328-8E10-4D46-8845-D211E2F0042C}" type="slidenum">
              <a:rPr lang="sk-SK" smtClean="0"/>
              <a:pPr>
                <a:defRPr/>
              </a:pPr>
              <a:t>23</a:t>
            </a:fld>
            <a:endParaRPr lang="sk-SK"/>
          </a:p>
        </p:txBody>
      </p:sp>
    </p:spTree>
    <p:extLst>
      <p:ext uri="{BB962C8B-B14F-4D97-AF65-F5344CB8AC3E}">
        <p14:creationId xmlns:p14="http://schemas.microsoft.com/office/powerpoint/2010/main" val="6042408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576" y="548680"/>
            <a:ext cx="7488831" cy="4896544"/>
          </a:xfrm>
          <a:prstGeom prst="rect">
            <a:avLst/>
          </a:prstGeom>
          <a:solidFill>
            <a:schemeClr val="accent3">
              <a:lumMod val="40000"/>
              <a:lumOff val="60000"/>
            </a:schemeClr>
          </a:solidFill>
          <a:ln>
            <a:noFill/>
          </a:ln>
          <a:effectLst/>
          <a:extLst/>
        </p:spPr>
      </p:pic>
      <p:sp>
        <p:nvSpPr>
          <p:cNvPr id="4" name="Zástupný symbol čísla snímky 3"/>
          <p:cNvSpPr>
            <a:spLocks noGrp="1"/>
          </p:cNvSpPr>
          <p:nvPr>
            <p:ph type="sldNum" sz="quarter" idx="12"/>
          </p:nvPr>
        </p:nvSpPr>
        <p:spPr/>
        <p:txBody>
          <a:bodyPr/>
          <a:lstStyle/>
          <a:p>
            <a:pPr>
              <a:defRPr/>
            </a:pPr>
            <a:fld id="{77529328-8E10-4D46-8845-D211E2F0042C}" type="slidenum">
              <a:rPr lang="sk-SK" smtClean="0"/>
              <a:pPr>
                <a:defRPr/>
              </a:pPr>
              <a:t>24</a:t>
            </a:fld>
            <a:endParaRPr lang="sk-SK"/>
          </a:p>
        </p:txBody>
      </p:sp>
    </p:spTree>
    <p:extLst>
      <p:ext uri="{BB962C8B-B14F-4D97-AF65-F5344CB8AC3E}">
        <p14:creationId xmlns:p14="http://schemas.microsoft.com/office/powerpoint/2010/main" val="35488624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7584" y="836712"/>
            <a:ext cx="7632848" cy="4608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ástupný symbol čísla snímky 3"/>
          <p:cNvSpPr>
            <a:spLocks noGrp="1"/>
          </p:cNvSpPr>
          <p:nvPr>
            <p:ph type="sldNum" sz="quarter" idx="12"/>
          </p:nvPr>
        </p:nvSpPr>
        <p:spPr/>
        <p:txBody>
          <a:bodyPr/>
          <a:lstStyle/>
          <a:p>
            <a:pPr>
              <a:defRPr/>
            </a:pPr>
            <a:fld id="{77529328-8E10-4D46-8845-D211E2F0042C}" type="slidenum">
              <a:rPr lang="sk-SK" smtClean="0"/>
              <a:pPr>
                <a:defRPr/>
              </a:pPr>
              <a:t>25</a:t>
            </a:fld>
            <a:endParaRPr lang="sk-SK"/>
          </a:p>
        </p:txBody>
      </p:sp>
    </p:spTree>
    <p:extLst>
      <p:ext uri="{BB962C8B-B14F-4D97-AF65-F5344CB8AC3E}">
        <p14:creationId xmlns:p14="http://schemas.microsoft.com/office/powerpoint/2010/main" val="259428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Obdĺžnik 1"/>
          <p:cNvSpPr/>
          <p:nvPr/>
        </p:nvSpPr>
        <p:spPr>
          <a:xfrm>
            <a:off x="899592" y="1312267"/>
            <a:ext cx="7272808" cy="3939540"/>
          </a:xfrm>
          <a:prstGeom prst="rect">
            <a:avLst/>
          </a:prstGeom>
        </p:spPr>
        <p:txBody>
          <a:bodyPr wrap="square">
            <a:spAutoFit/>
          </a:bodyPr>
          <a:lstStyle/>
          <a:p>
            <a:pPr algn="l">
              <a:lnSpc>
                <a:spcPct val="115000"/>
              </a:lnSpc>
              <a:spcAft>
                <a:spcPts val="800"/>
              </a:spcAft>
            </a:pPr>
            <a:r>
              <a:rPr lang="sk-SK" sz="2000" dirty="0">
                <a:latin typeface="+mj-lt"/>
                <a:ea typeface="Calibri"/>
                <a:cs typeface="Times New Roman"/>
              </a:rPr>
              <a:t>Pre úplnosť charakteristík o zamestnanosti kraja je potrebné uvádzať aj pracujúcich v zahraničí. </a:t>
            </a:r>
            <a:r>
              <a:rPr lang="sk-SK" sz="2000" b="1" dirty="0">
                <a:latin typeface="+mj-lt"/>
                <a:ea typeface="Calibri"/>
                <a:cs typeface="Times New Roman"/>
              </a:rPr>
              <a:t>Ich počet sa stabilne pohybuje okolo 15 tisíc osôb, s miernym poklesom od roku 2008. </a:t>
            </a:r>
            <a:endParaRPr lang="sk-SK" sz="2000" b="1" dirty="0" smtClean="0">
              <a:latin typeface="+mj-lt"/>
              <a:ea typeface="Calibri"/>
              <a:cs typeface="Times New Roman"/>
            </a:endParaRPr>
          </a:p>
          <a:p>
            <a:pPr algn="l">
              <a:lnSpc>
                <a:spcPct val="115000"/>
              </a:lnSpc>
              <a:spcAft>
                <a:spcPts val="800"/>
              </a:spcAft>
            </a:pPr>
            <a:r>
              <a:rPr lang="sk-SK" sz="2000" dirty="0" smtClean="0">
                <a:latin typeface="+mj-lt"/>
                <a:ea typeface="Calibri"/>
                <a:cs typeface="Times New Roman"/>
              </a:rPr>
              <a:t>V</a:t>
            </a:r>
            <a:r>
              <a:rPr lang="sk-SK" sz="2000" dirty="0">
                <a:latin typeface="+mj-lt"/>
                <a:ea typeface="Calibri"/>
                <a:cs typeface="Times New Roman"/>
              </a:rPr>
              <a:t> roku 2012 podľa výberového zisťovania pracovných síl pracovali v týchto krajinách: 1. Česko 5500 osôb, 2. Veľká Británia a Severné Írsko 1 900 osôb, Rakúsko 4600 osôb Maďarsko 100 osôb, Írsko 300 osôb, Nemecko 300 osôb, Holandsko 600 osôb a v ostatných krajinách pracovalo 2000 osôb. </a:t>
            </a:r>
            <a:endParaRPr lang="sk-SK" sz="2000" dirty="0" smtClean="0">
              <a:latin typeface="+mj-lt"/>
              <a:ea typeface="Calibri"/>
              <a:cs typeface="Times New Roman"/>
            </a:endParaRPr>
          </a:p>
          <a:p>
            <a:pPr>
              <a:lnSpc>
                <a:spcPct val="115000"/>
              </a:lnSpc>
              <a:spcAft>
                <a:spcPts val="800"/>
              </a:spcAft>
            </a:pPr>
            <a:r>
              <a:rPr lang="sk-SK" sz="2000" b="1" dirty="0" smtClean="0">
                <a:latin typeface="+mj-lt"/>
                <a:ea typeface="Calibri"/>
                <a:cs typeface="Times New Roman"/>
              </a:rPr>
              <a:t>Spolu </a:t>
            </a:r>
            <a:r>
              <a:rPr lang="sk-SK" sz="2000" b="1" dirty="0">
                <a:latin typeface="+mj-lt"/>
                <a:ea typeface="Calibri"/>
                <a:cs typeface="Times New Roman"/>
              </a:rPr>
              <a:t>v roku 2012 to bolo 15 300 osôb z toho mužov </a:t>
            </a:r>
            <a:r>
              <a:rPr lang="sk-SK" sz="2000" b="1" dirty="0" smtClean="0">
                <a:latin typeface="+mj-lt"/>
                <a:ea typeface="Calibri"/>
                <a:cs typeface="Times New Roman"/>
              </a:rPr>
              <a:t>8 700 a</a:t>
            </a:r>
          </a:p>
          <a:p>
            <a:pPr>
              <a:lnSpc>
                <a:spcPct val="115000"/>
              </a:lnSpc>
              <a:spcAft>
                <a:spcPts val="800"/>
              </a:spcAft>
            </a:pPr>
            <a:r>
              <a:rPr lang="sk-SK" sz="2000" b="1" dirty="0">
                <a:latin typeface="+mj-lt"/>
                <a:ea typeface="Calibri"/>
                <a:cs typeface="Times New Roman"/>
              </a:rPr>
              <a:t> žien </a:t>
            </a:r>
            <a:r>
              <a:rPr lang="sk-SK" sz="2000" b="1" dirty="0" smtClean="0">
                <a:latin typeface="+mj-lt"/>
                <a:ea typeface="Calibri"/>
                <a:cs typeface="Times New Roman"/>
              </a:rPr>
              <a:t>6 600</a:t>
            </a:r>
            <a:r>
              <a:rPr lang="sk-SK" sz="2000" dirty="0">
                <a:latin typeface="+mj-lt"/>
                <a:ea typeface="Calibri"/>
                <a:cs typeface="Times New Roman"/>
              </a:rPr>
              <a:t>.</a:t>
            </a:r>
            <a:endParaRPr lang="sk-SK" sz="2000" dirty="0">
              <a:effectLst/>
              <a:latin typeface="+mj-lt"/>
              <a:ea typeface="Times New Roman"/>
              <a:cs typeface="Times New Roman"/>
            </a:endParaRPr>
          </a:p>
        </p:txBody>
      </p:sp>
      <p:sp>
        <p:nvSpPr>
          <p:cNvPr id="5" name="Zástupný symbol čísla snímky 4"/>
          <p:cNvSpPr>
            <a:spLocks noGrp="1"/>
          </p:cNvSpPr>
          <p:nvPr>
            <p:ph type="sldNum" sz="quarter" idx="12"/>
          </p:nvPr>
        </p:nvSpPr>
        <p:spPr/>
        <p:txBody>
          <a:bodyPr/>
          <a:lstStyle/>
          <a:p>
            <a:pPr>
              <a:defRPr/>
            </a:pPr>
            <a:fld id="{77529328-8E10-4D46-8845-D211E2F0042C}" type="slidenum">
              <a:rPr lang="sk-SK" smtClean="0"/>
              <a:pPr>
                <a:defRPr/>
              </a:pPr>
              <a:t>26</a:t>
            </a:fld>
            <a:endParaRPr lang="sk-SK"/>
          </a:p>
        </p:txBody>
      </p:sp>
    </p:spTree>
    <p:extLst>
      <p:ext uri="{BB962C8B-B14F-4D97-AF65-F5344CB8AC3E}">
        <p14:creationId xmlns:p14="http://schemas.microsoft.com/office/powerpoint/2010/main" val="40338789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Obdĺžnik 1"/>
          <p:cNvSpPr/>
          <p:nvPr/>
        </p:nvSpPr>
        <p:spPr>
          <a:xfrm>
            <a:off x="1115616" y="779044"/>
            <a:ext cx="7128792" cy="4657685"/>
          </a:xfrm>
          <a:prstGeom prst="rect">
            <a:avLst/>
          </a:prstGeom>
        </p:spPr>
        <p:txBody>
          <a:bodyPr wrap="square">
            <a:spAutoFit/>
          </a:bodyPr>
          <a:lstStyle/>
          <a:p>
            <a:pPr marL="906780">
              <a:spcAft>
                <a:spcPts val="0"/>
              </a:spcAft>
            </a:pPr>
            <a:r>
              <a:rPr lang="sk-SK" sz="2400" b="1" dirty="0">
                <a:solidFill>
                  <a:srgbClr val="000000"/>
                </a:solidFill>
                <a:latin typeface="+mj-lt"/>
                <a:ea typeface="Calibri"/>
              </a:rPr>
              <a:t>Súčasný </a:t>
            </a:r>
            <a:r>
              <a:rPr lang="sk-SK" sz="2400" b="1" dirty="0" smtClean="0">
                <a:solidFill>
                  <a:srgbClr val="000000"/>
                </a:solidFill>
                <a:latin typeface="+mj-lt"/>
                <a:ea typeface="Calibri"/>
              </a:rPr>
              <a:t>stav zariadení zabezpečujúcich sociálne  služby v </a:t>
            </a:r>
            <a:r>
              <a:rPr lang="sk-SK" sz="2400" b="1" dirty="0">
                <a:solidFill>
                  <a:srgbClr val="000000"/>
                </a:solidFill>
                <a:latin typeface="+mj-lt"/>
                <a:ea typeface="Calibri"/>
              </a:rPr>
              <a:t>Košickom kraji</a:t>
            </a:r>
            <a:endParaRPr lang="sk-SK" sz="2400" dirty="0">
              <a:latin typeface="+mj-lt"/>
            </a:endParaRPr>
          </a:p>
          <a:p>
            <a:pPr>
              <a:lnSpc>
                <a:spcPct val="115000"/>
              </a:lnSpc>
              <a:spcAft>
                <a:spcPts val="0"/>
              </a:spcAft>
            </a:pPr>
            <a:r>
              <a:rPr lang="sk-SK" sz="2000" b="1" dirty="0">
                <a:solidFill>
                  <a:srgbClr val="000000"/>
                </a:solidFill>
                <a:latin typeface="+mj-lt"/>
                <a:ea typeface="Calibri"/>
                <a:cs typeface="Times New Roman"/>
              </a:rPr>
              <a:t> </a:t>
            </a:r>
            <a:endParaRPr lang="sk-SK" sz="2000" dirty="0">
              <a:latin typeface="+mj-lt"/>
              <a:ea typeface="Times New Roman"/>
              <a:cs typeface="Times New Roman"/>
            </a:endParaRPr>
          </a:p>
          <a:p>
            <a:pPr marL="342900" indent="-342900">
              <a:lnSpc>
                <a:spcPct val="115000"/>
              </a:lnSpc>
              <a:spcAft>
                <a:spcPts val="0"/>
              </a:spcAft>
              <a:buFont typeface="Arial" pitchFamily="34" charset="0"/>
              <a:buChar char="•"/>
            </a:pPr>
            <a:r>
              <a:rPr lang="sk-SK" sz="2000" b="1" dirty="0">
                <a:solidFill>
                  <a:srgbClr val="000000"/>
                </a:solidFill>
                <a:latin typeface="+mj-lt"/>
                <a:ea typeface="Calibri"/>
                <a:cs typeface="Times New Roman"/>
              </a:rPr>
              <a:t>Zákon o sociálnej službe SR </a:t>
            </a:r>
            <a:endParaRPr lang="sk-SK" sz="2000" dirty="0">
              <a:latin typeface="+mj-lt"/>
              <a:ea typeface="Times New Roman"/>
              <a:cs typeface="Times New Roman"/>
            </a:endParaRPr>
          </a:p>
          <a:p>
            <a:pPr marL="342900" indent="-342900">
              <a:lnSpc>
                <a:spcPct val="115000"/>
              </a:lnSpc>
              <a:spcAft>
                <a:spcPts val="1000"/>
              </a:spcAft>
              <a:buFont typeface="Arial" pitchFamily="34" charset="0"/>
              <a:buChar char="•"/>
            </a:pPr>
            <a:r>
              <a:rPr lang="sk-SK" sz="2000" b="1" dirty="0">
                <a:solidFill>
                  <a:srgbClr val="000000"/>
                </a:solidFill>
                <a:latin typeface="+mj-lt"/>
                <a:ea typeface="Calibri"/>
                <a:cs typeface="Times New Roman"/>
              </a:rPr>
              <a:t>Kompetencie jednotlivých stupňov samospráv</a:t>
            </a:r>
            <a:endParaRPr lang="sk-SK" sz="2000" dirty="0">
              <a:latin typeface="+mj-lt"/>
              <a:ea typeface="Times New Roman"/>
              <a:cs typeface="Times New Roman"/>
            </a:endParaRPr>
          </a:p>
          <a:p>
            <a:pPr marL="342900" indent="-342900">
              <a:lnSpc>
                <a:spcPct val="115000"/>
              </a:lnSpc>
              <a:spcAft>
                <a:spcPts val="1000"/>
              </a:spcAft>
              <a:buFont typeface="Arial" pitchFamily="34" charset="0"/>
              <a:buChar char="•"/>
            </a:pPr>
            <a:r>
              <a:rPr lang="sk-SK" sz="2000" b="1" dirty="0">
                <a:latin typeface="+mj-lt"/>
                <a:ea typeface="Calibri"/>
                <a:cs typeface="Times New Roman"/>
              </a:rPr>
              <a:t>Poskytovatelia sociálnej služby</a:t>
            </a:r>
            <a:endParaRPr lang="sk-SK" sz="2000" dirty="0">
              <a:latin typeface="+mj-lt"/>
              <a:ea typeface="Times New Roman"/>
              <a:cs typeface="Times New Roman"/>
            </a:endParaRPr>
          </a:p>
          <a:p>
            <a:pPr marL="342900" indent="-342900">
              <a:lnSpc>
                <a:spcPct val="115000"/>
              </a:lnSpc>
              <a:spcAft>
                <a:spcPts val="1000"/>
              </a:spcAft>
              <a:buFont typeface="Arial" pitchFamily="34" charset="0"/>
              <a:buChar char="•"/>
            </a:pPr>
            <a:r>
              <a:rPr lang="sk-SK" sz="2000" b="1" dirty="0">
                <a:latin typeface="+mj-lt"/>
                <a:ea typeface="Calibri"/>
                <a:cs typeface="Times New Roman"/>
              </a:rPr>
              <a:t>Počet registrácií podľa jednotlivých krajov</a:t>
            </a:r>
            <a:endParaRPr lang="sk-SK" sz="2000" dirty="0">
              <a:latin typeface="+mj-lt"/>
              <a:ea typeface="Times New Roman"/>
              <a:cs typeface="Times New Roman"/>
            </a:endParaRPr>
          </a:p>
          <a:p>
            <a:pPr marL="342900" indent="-342900">
              <a:lnSpc>
                <a:spcPct val="115000"/>
              </a:lnSpc>
              <a:spcAft>
                <a:spcPts val="1000"/>
              </a:spcAft>
              <a:buFont typeface="Arial" pitchFamily="34" charset="0"/>
              <a:buChar char="•"/>
            </a:pPr>
            <a:r>
              <a:rPr lang="sk-SK" sz="2000" b="1" dirty="0">
                <a:latin typeface="+mj-lt"/>
                <a:ea typeface="Calibri"/>
                <a:cs typeface="Times New Roman"/>
              </a:rPr>
              <a:t>Počet a kapacita zariadení poskytujúcich sociálne služby v Košickom kraji</a:t>
            </a:r>
            <a:endParaRPr lang="sk-SK" sz="2000" dirty="0">
              <a:latin typeface="+mj-lt"/>
              <a:ea typeface="Times New Roman"/>
              <a:cs typeface="Times New Roman"/>
            </a:endParaRPr>
          </a:p>
          <a:p>
            <a:pPr marL="342900" indent="-342900">
              <a:lnSpc>
                <a:spcPct val="115000"/>
              </a:lnSpc>
              <a:spcAft>
                <a:spcPts val="1000"/>
              </a:spcAft>
              <a:buFont typeface="Arial" pitchFamily="34" charset="0"/>
              <a:buChar char="•"/>
            </a:pPr>
            <a:r>
              <a:rPr lang="sk-SK" sz="2000" b="1" dirty="0">
                <a:latin typeface="+mj-lt"/>
                <a:ea typeface="Times New Roman"/>
                <a:cs typeface="Times New Roman"/>
              </a:rPr>
              <a:t>Dôchodkové poistenie</a:t>
            </a:r>
            <a:endParaRPr lang="sk-SK" sz="2000" dirty="0">
              <a:latin typeface="+mj-lt"/>
              <a:ea typeface="Times New Roman"/>
              <a:cs typeface="Times New Roman"/>
            </a:endParaRPr>
          </a:p>
          <a:p>
            <a:pPr marL="342900" indent="-342900">
              <a:lnSpc>
                <a:spcPct val="115000"/>
              </a:lnSpc>
              <a:spcAft>
                <a:spcPts val="1000"/>
              </a:spcAft>
              <a:buFont typeface="Arial" pitchFamily="34" charset="0"/>
              <a:buChar char="•"/>
            </a:pPr>
            <a:r>
              <a:rPr lang="sk-SK" sz="2000" b="1" dirty="0" smtClean="0">
                <a:latin typeface="+mj-lt"/>
                <a:ea typeface="Times New Roman"/>
                <a:cs typeface="Times New Roman"/>
              </a:rPr>
              <a:t>Úloha tretého sektora v sociálnej sfére</a:t>
            </a:r>
            <a:endParaRPr lang="sk-SK" sz="2000" dirty="0">
              <a:latin typeface="+mj-lt"/>
              <a:ea typeface="Times New Roman"/>
              <a:cs typeface="Times New Roman"/>
            </a:endParaRPr>
          </a:p>
        </p:txBody>
      </p:sp>
      <p:sp>
        <p:nvSpPr>
          <p:cNvPr id="5" name="Zástupný symbol čísla snímky 4"/>
          <p:cNvSpPr>
            <a:spLocks noGrp="1"/>
          </p:cNvSpPr>
          <p:nvPr>
            <p:ph type="sldNum" sz="quarter" idx="12"/>
          </p:nvPr>
        </p:nvSpPr>
        <p:spPr/>
        <p:txBody>
          <a:bodyPr/>
          <a:lstStyle/>
          <a:p>
            <a:pPr>
              <a:defRPr/>
            </a:pPr>
            <a:fld id="{77529328-8E10-4D46-8845-D211E2F0042C}" type="slidenum">
              <a:rPr lang="sk-SK" smtClean="0"/>
              <a:pPr>
                <a:defRPr/>
              </a:pPr>
              <a:t>27</a:t>
            </a:fld>
            <a:endParaRPr lang="sk-SK"/>
          </a:p>
        </p:txBody>
      </p:sp>
    </p:spTree>
    <p:extLst>
      <p:ext uri="{BB962C8B-B14F-4D97-AF65-F5344CB8AC3E}">
        <p14:creationId xmlns:p14="http://schemas.microsoft.com/office/powerpoint/2010/main" val="10633096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922752"/>
            <a:ext cx="7920880" cy="561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ástupný symbol čísla snímky 3"/>
          <p:cNvSpPr>
            <a:spLocks noGrp="1"/>
          </p:cNvSpPr>
          <p:nvPr>
            <p:ph type="sldNum" sz="quarter" idx="12"/>
          </p:nvPr>
        </p:nvSpPr>
        <p:spPr/>
        <p:txBody>
          <a:bodyPr/>
          <a:lstStyle/>
          <a:p>
            <a:pPr>
              <a:defRPr/>
            </a:pPr>
            <a:fld id="{77529328-8E10-4D46-8845-D211E2F0042C}" type="slidenum">
              <a:rPr lang="sk-SK" smtClean="0"/>
              <a:pPr>
                <a:defRPr/>
              </a:pPr>
              <a:t>28</a:t>
            </a:fld>
            <a:endParaRPr lang="sk-SK"/>
          </a:p>
        </p:txBody>
      </p:sp>
    </p:spTree>
    <p:extLst>
      <p:ext uri="{BB962C8B-B14F-4D97-AF65-F5344CB8AC3E}">
        <p14:creationId xmlns:p14="http://schemas.microsoft.com/office/powerpoint/2010/main" val="17250355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ĺžnik 1"/>
          <p:cNvSpPr/>
          <p:nvPr/>
        </p:nvSpPr>
        <p:spPr>
          <a:xfrm>
            <a:off x="611560" y="1155814"/>
            <a:ext cx="7488832" cy="2953629"/>
          </a:xfrm>
          <a:prstGeom prst="rect">
            <a:avLst/>
          </a:prstGeom>
        </p:spPr>
        <p:txBody>
          <a:bodyPr wrap="square">
            <a:spAutoFit/>
          </a:bodyPr>
          <a:lstStyle/>
          <a:p>
            <a:pPr algn="just">
              <a:lnSpc>
                <a:spcPct val="115000"/>
              </a:lnSpc>
              <a:spcAft>
                <a:spcPts val="1000"/>
              </a:spcAft>
            </a:pPr>
            <a:r>
              <a:rPr lang="sk-SK" dirty="0">
                <a:latin typeface="Times New Roman"/>
                <a:ea typeface="Calibri"/>
                <a:cs typeface="Times New Roman"/>
              </a:rPr>
              <a:t>V rámci Košického kraja poskytovalo sociálne služby 137 zariadení. Najviac (38) ich bolo v meste Košice, nasledoval okres Michalovce (22), za ním okres Trebišov (20) a okres Spišská Nová Ves (18). Ďalej to boli okresy Košice – okolie (14) a Rožňava (13). Najmenej zariadení bolo v okrese Sobrance (6) a Gelnica (6). Podľa kapacity zariadení bolo najviac miest v lokalite Košice (1 838), nasledoval okres Michalovce (1 069) a okres Košice – okolie (690). Najmenej miest  sa vyskytlo v okresoch Gelnica (298) a Sobrance (170). Percentuálne rozdelenie vidíme na </a:t>
            </a:r>
            <a:r>
              <a:rPr lang="sk-SK" dirty="0" smtClean="0">
                <a:latin typeface="Times New Roman"/>
                <a:ea typeface="Calibri"/>
                <a:cs typeface="Times New Roman"/>
              </a:rPr>
              <a:t>grafe.</a:t>
            </a:r>
            <a:endParaRPr lang="sk-SK" sz="1600" dirty="0">
              <a:latin typeface="Calibri"/>
              <a:ea typeface="Times New Roman"/>
              <a:cs typeface="Times New Roman"/>
            </a:endParaRPr>
          </a:p>
          <a:p>
            <a:pPr algn="just">
              <a:spcAft>
                <a:spcPts val="0"/>
              </a:spcAft>
            </a:pPr>
            <a:r>
              <a:rPr lang="sk-SK" sz="1200" dirty="0" smtClean="0">
                <a:latin typeface="Times New Roman"/>
                <a:ea typeface="Times New Roman"/>
                <a:cs typeface="Times New Roman"/>
              </a:rPr>
              <a:t>.</a:t>
            </a:r>
            <a:endParaRPr lang="sk-SK" sz="1200" dirty="0">
              <a:effectLst/>
              <a:latin typeface="Calibri"/>
              <a:ea typeface="Times New Roman"/>
              <a:cs typeface="Times New Roman"/>
            </a:endParaRPr>
          </a:p>
        </p:txBody>
      </p:sp>
      <p:pic>
        <p:nvPicPr>
          <p:cNvPr id="3" name="Obrázok 2" descr="http://px-web.statistics.sk/PXWebSlovak/temp/15_POC_ZAR2013819551079_1_22553493.gi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94361" y="3789040"/>
            <a:ext cx="4849847" cy="2592288"/>
          </a:xfrm>
          <a:prstGeom prst="rect">
            <a:avLst/>
          </a:prstGeom>
          <a:noFill/>
          <a:ln>
            <a:noFill/>
          </a:ln>
        </p:spPr>
      </p:pic>
      <p:sp>
        <p:nvSpPr>
          <p:cNvPr id="6" name="Zástupný symbol čísla snímky 5"/>
          <p:cNvSpPr>
            <a:spLocks noGrp="1"/>
          </p:cNvSpPr>
          <p:nvPr>
            <p:ph type="sldNum" sz="quarter" idx="12"/>
          </p:nvPr>
        </p:nvSpPr>
        <p:spPr/>
        <p:txBody>
          <a:bodyPr/>
          <a:lstStyle/>
          <a:p>
            <a:pPr>
              <a:defRPr/>
            </a:pPr>
            <a:fld id="{77529328-8E10-4D46-8845-D211E2F0042C}" type="slidenum">
              <a:rPr lang="sk-SK" smtClean="0"/>
              <a:pPr>
                <a:defRPr/>
              </a:pPr>
              <a:t>29</a:t>
            </a:fld>
            <a:endParaRPr lang="sk-SK"/>
          </a:p>
        </p:txBody>
      </p:sp>
    </p:spTree>
    <p:extLst>
      <p:ext uri="{BB962C8B-B14F-4D97-AF65-F5344CB8AC3E}">
        <p14:creationId xmlns:p14="http://schemas.microsoft.com/office/powerpoint/2010/main" val="17006450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1"/>
          <p:cNvPicPr>
            <a:picLocks noChangeAspect="1"/>
          </p:cNvPicPr>
          <p:nvPr/>
        </p:nvPicPr>
        <p:blipFill>
          <a:blip r:embed="rId2"/>
          <a:srcRect/>
          <a:stretch>
            <a:fillRect/>
          </a:stretch>
        </p:blipFill>
        <p:spPr bwMode="auto">
          <a:xfrm>
            <a:off x="-77788" y="-13451"/>
            <a:ext cx="9142413" cy="6858000"/>
          </a:xfrm>
          <a:prstGeom prst="rect">
            <a:avLst/>
          </a:prstGeom>
          <a:noFill/>
          <a:ln w="9525">
            <a:noFill/>
            <a:miter lim="800000"/>
            <a:headEnd/>
            <a:tailEnd/>
          </a:ln>
        </p:spPr>
      </p:pic>
      <p:sp>
        <p:nvSpPr>
          <p:cNvPr id="15363" name="Text Box 3"/>
          <p:cNvSpPr txBox="1">
            <a:spLocks noChangeArrowheads="1"/>
          </p:cNvSpPr>
          <p:nvPr/>
        </p:nvSpPr>
        <p:spPr bwMode="auto">
          <a:xfrm>
            <a:off x="684213" y="692150"/>
            <a:ext cx="7618412" cy="738664"/>
          </a:xfrm>
          <a:prstGeom prst="rect">
            <a:avLst/>
          </a:prstGeom>
          <a:noFill/>
          <a:ln w="9525">
            <a:noFill/>
            <a:miter lim="800000"/>
            <a:headEnd/>
            <a:tailEnd/>
          </a:ln>
          <a:effectLst/>
        </p:spPr>
        <p:txBody>
          <a:bodyPr>
            <a:spAutoFit/>
          </a:bodyPr>
          <a:lstStyle/>
          <a:p>
            <a:endParaRPr lang="sk-SK" b="1" dirty="0"/>
          </a:p>
          <a:p>
            <a:pPr algn="l"/>
            <a:endParaRPr lang="sk-SK" sz="2400" dirty="0">
              <a:latin typeface="Calibri" pitchFamily="34" charset="0"/>
            </a:endParaRPr>
          </a:p>
        </p:txBody>
      </p:sp>
      <p:sp>
        <p:nvSpPr>
          <p:cNvPr id="2" name="Obdĺžnik 1"/>
          <p:cNvSpPr/>
          <p:nvPr/>
        </p:nvSpPr>
        <p:spPr>
          <a:xfrm>
            <a:off x="251520" y="-495151"/>
            <a:ext cx="8424936" cy="6463308"/>
          </a:xfrm>
          <a:prstGeom prst="rect">
            <a:avLst/>
          </a:prstGeom>
        </p:spPr>
        <p:txBody>
          <a:bodyPr wrap="square">
            <a:spAutoFit/>
          </a:bodyPr>
          <a:lstStyle/>
          <a:p>
            <a:endParaRPr lang="sk-SK" dirty="0" smtClean="0"/>
          </a:p>
          <a:p>
            <a:endParaRPr lang="sk-SK" dirty="0"/>
          </a:p>
          <a:p>
            <a:endParaRPr lang="sk-SK" dirty="0" smtClean="0"/>
          </a:p>
          <a:p>
            <a:endParaRPr lang="sk-SK" dirty="0"/>
          </a:p>
          <a:p>
            <a:r>
              <a:rPr lang="sk-SK" b="1" dirty="0" smtClean="0"/>
              <a:t>Názov</a:t>
            </a:r>
            <a:r>
              <a:rPr lang="sk-SK" dirty="0" smtClean="0"/>
              <a:t>   Sociálna mapa Košického kraja a </a:t>
            </a:r>
            <a:r>
              <a:rPr lang="sk-SK" dirty="0" err="1" smtClean="0"/>
              <a:t>Boršodsko-Abovsko-Zemplínskej</a:t>
            </a:r>
            <a:r>
              <a:rPr lang="sk-SK" dirty="0" smtClean="0"/>
              <a:t> župy</a:t>
            </a:r>
            <a:endParaRPr lang="sk-SK" dirty="0"/>
          </a:p>
          <a:p>
            <a:r>
              <a:rPr lang="sk-SK" dirty="0"/>
              <a:t>                </a:t>
            </a:r>
            <a:r>
              <a:rPr lang="sk-SK" dirty="0" smtClean="0"/>
              <a:t> (Správa o súčasnom stave)</a:t>
            </a:r>
          </a:p>
          <a:p>
            <a:endParaRPr lang="sk-SK" dirty="0"/>
          </a:p>
          <a:p>
            <a:pPr algn="l"/>
            <a:r>
              <a:rPr lang="sk-SK" b="1" dirty="0">
                <a:latin typeface="+mj-lt"/>
              </a:rPr>
              <a:t>Cieľ </a:t>
            </a:r>
            <a:r>
              <a:rPr lang="sk-SK" b="1" dirty="0" smtClean="0">
                <a:latin typeface="+mj-lt"/>
              </a:rPr>
              <a:t>práce</a:t>
            </a:r>
            <a:r>
              <a:rPr lang="sk-SK" dirty="0" smtClean="0">
                <a:latin typeface="+mj-lt"/>
              </a:rPr>
              <a:t>   </a:t>
            </a:r>
            <a:r>
              <a:rPr lang="sk-SK" dirty="0">
                <a:latin typeface="+mj-lt"/>
              </a:rPr>
              <a:t>Načrtnúť </a:t>
            </a:r>
            <a:r>
              <a:rPr lang="sk-SK" dirty="0" smtClean="0">
                <a:latin typeface="+mj-lt"/>
              </a:rPr>
              <a:t>vybrané faktory, </a:t>
            </a:r>
            <a:r>
              <a:rPr lang="sk-SK" dirty="0">
                <a:latin typeface="+mj-lt"/>
              </a:rPr>
              <a:t>ktoré priamo ovplyvňujú sociálny </a:t>
            </a:r>
            <a:endParaRPr lang="sk-SK" dirty="0" smtClean="0">
              <a:latin typeface="+mj-lt"/>
            </a:endParaRPr>
          </a:p>
          <a:p>
            <a:pPr algn="l"/>
            <a:r>
              <a:rPr lang="sk-SK" dirty="0" smtClean="0">
                <a:latin typeface="+mj-lt"/>
              </a:rPr>
              <a:t>                     vývoj v regiónoch    </a:t>
            </a:r>
            <a:endParaRPr lang="sk-SK" dirty="0">
              <a:latin typeface="+mj-lt"/>
            </a:endParaRPr>
          </a:p>
          <a:p>
            <a:pPr algn="l"/>
            <a:r>
              <a:rPr lang="sk-SK" dirty="0">
                <a:latin typeface="+mj-lt"/>
              </a:rPr>
              <a:t>                 </a:t>
            </a:r>
            <a:r>
              <a:rPr lang="sk-SK" dirty="0" smtClean="0">
                <a:latin typeface="+mj-lt"/>
              </a:rPr>
              <a:t>    Charakterizovať jednotlivé vybrané faktory </a:t>
            </a:r>
            <a:r>
              <a:rPr lang="sk-SK" dirty="0">
                <a:latin typeface="+mj-lt"/>
              </a:rPr>
              <a:t>a poukázať na </a:t>
            </a:r>
            <a:endParaRPr lang="sk-SK" dirty="0" smtClean="0">
              <a:latin typeface="+mj-lt"/>
            </a:endParaRPr>
          </a:p>
          <a:p>
            <a:pPr algn="l"/>
            <a:r>
              <a:rPr lang="sk-SK" dirty="0" smtClean="0">
                <a:latin typeface="+mj-lt"/>
              </a:rPr>
              <a:t>                     trendy prebiehajúce v dotknutých regiónoch</a:t>
            </a:r>
          </a:p>
          <a:p>
            <a:pPr algn="l"/>
            <a:r>
              <a:rPr lang="sk-SK" dirty="0" smtClean="0">
                <a:latin typeface="+mj-lt"/>
              </a:rPr>
              <a:t>                       </a:t>
            </a:r>
            <a:endParaRPr lang="sk-SK" dirty="0">
              <a:latin typeface="+mj-lt"/>
            </a:endParaRPr>
          </a:p>
          <a:p>
            <a:pPr algn="l"/>
            <a:r>
              <a:rPr lang="sk-SK" dirty="0">
                <a:latin typeface="+mj-lt"/>
              </a:rPr>
              <a:t>Vypracovaný materiál bude </a:t>
            </a:r>
            <a:r>
              <a:rPr lang="sk-SK" dirty="0" smtClean="0">
                <a:latin typeface="+mj-lt"/>
              </a:rPr>
              <a:t>využívaný zamestnancami </a:t>
            </a:r>
            <a:r>
              <a:rPr lang="sk-SK" dirty="0">
                <a:latin typeface="+mj-lt"/>
              </a:rPr>
              <a:t>miestnych samospráv, úradov práce</a:t>
            </a:r>
            <a:r>
              <a:rPr lang="sk-SK" dirty="0" smtClean="0">
                <a:latin typeface="+mj-lt"/>
              </a:rPr>
              <a:t>, </a:t>
            </a:r>
            <a:r>
              <a:rPr lang="sk-SK" dirty="0">
                <a:latin typeface="+mj-lt"/>
              </a:rPr>
              <a:t>pre pracujúcich v mimovládnych organizáciách ako aj pre odbornú a širšiu </a:t>
            </a:r>
            <a:r>
              <a:rPr lang="sk-SK" dirty="0" smtClean="0">
                <a:latin typeface="+mj-lt"/>
              </a:rPr>
              <a:t>verejnosť v súlade s vytýčenými cieľmi projektu</a:t>
            </a:r>
            <a:endParaRPr lang="sk-SK" dirty="0">
              <a:latin typeface="+mj-lt"/>
            </a:endParaRPr>
          </a:p>
          <a:p>
            <a:pPr algn="l"/>
            <a:endParaRPr lang="sk-SK" dirty="0">
              <a:latin typeface="+mj-lt"/>
            </a:endParaRPr>
          </a:p>
          <a:p>
            <a:pPr algn="l"/>
            <a:r>
              <a:rPr lang="sk-SK" b="1" dirty="0">
                <a:latin typeface="+mj-lt"/>
              </a:rPr>
              <a:t>Jazyk odborného </a:t>
            </a:r>
            <a:r>
              <a:rPr lang="sk-SK" b="1" dirty="0" smtClean="0">
                <a:latin typeface="+mj-lt"/>
              </a:rPr>
              <a:t>materiálu</a:t>
            </a:r>
            <a:endParaRPr lang="sk-SK" dirty="0">
              <a:latin typeface="+mj-lt"/>
            </a:endParaRPr>
          </a:p>
          <a:p>
            <a:pPr algn="l"/>
            <a:r>
              <a:rPr lang="sk-SK" dirty="0">
                <a:latin typeface="+mj-lt"/>
              </a:rPr>
              <a:t>Práca </a:t>
            </a:r>
            <a:r>
              <a:rPr lang="sk-SK" dirty="0" smtClean="0">
                <a:latin typeface="+mj-lt"/>
              </a:rPr>
              <a:t>je </a:t>
            </a:r>
            <a:r>
              <a:rPr lang="sk-SK" dirty="0">
                <a:latin typeface="+mj-lt"/>
              </a:rPr>
              <a:t>dvojjazyčná: </a:t>
            </a:r>
            <a:r>
              <a:rPr lang="sk-SK" dirty="0" smtClean="0">
                <a:latin typeface="+mj-lt"/>
              </a:rPr>
              <a:t>  texty sú </a:t>
            </a:r>
            <a:r>
              <a:rPr lang="sk-SK" dirty="0">
                <a:latin typeface="+mj-lt"/>
              </a:rPr>
              <a:t>v maďarskom a slovenskom jazyku   </a:t>
            </a:r>
          </a:p>
          <a:p>
            <a:pPr algn="l"/>
            <a:r>
              <a:rPr lang="sk-SK" dirty="0">
                <a:latin typeface="+mj-lt"/>
              </a:rPr>
              <a:t>                                        porovnávacie (</a:t>
            </a:r>
            <a:r>
              <a:rPr lang="sk-SK" dirty="0" smtClean="0">
                <a:latin typeface="+mj-lt"/>
              </a:rPr>
              <a:t>komparatívne) štúdie sú trojjazyčné    </a:t>
            </a:r>
          </a:p>
          <a:p>
            <a:pPr algn="l"/>
            <a:r>
              <a:rPr lang="sk-SK" dirty="0">
                <a:latin typeface="+mj-lt"/>
              </a:rPr>
              <a:t> </a:t>
            </a:r>
            <a:r>
              <a:rPr lang="sk-SK" dirty="0" smtClean="0">
                <a:latin typeface="+mj-lt"/>
              </a:rPr>
              <a:t>                                       okrem maďarského </a:t>
            </a:r>
            <a:r>
              <a:rPr lang="sk-SK" dirty="0">
                <a:latin typeface="+mj-lt"/>
              </a:rPr>
              <a:t>a slovenského jazyka </a:t>
            </a:r>
            <a:r>
              <a:rPr lang="sk-SK" dirty="0" smtClean="0">
                <a:latin typeface="+mj-lt"/>
              </a:rPr>
              <a:t>aj v </a:t>
            </a:r>
            <a:r>
              <a:rPr lang="sk-SK" dirty="0">
                <a:latin typeface="+mj-lt"/>
              </a:rPr>
              <a:t>anglickom </a:t>
            </a:r>
            <a:endParaRPr lang="sk-SK" dirty="0" smtClean="0">
              <a:latin typeface="+mj-lt"/>
            </a:endParaRPr>
          </a:p>
          <a:p>
            <a:pPr algn="l"/>
            <a:r>
              <a:rPr lang="sk-SK" dirty="0">
                <a:latin typeface="+mj-lt"/>
              </a:rPr>
              <a:t> </a:t>
            </a:r>
            <a:r>
              <a:rPr lang="sk-SK" dirty="0" smtClean="0">
                <a:latin typeface="+mj-lt"/>
              </a:rPr>
              <a:t>                                       jazyku</a:t>
            </a:r>
            <a:endParaRPr lang="sk-SK" dirty="0">
              <a:latin typeface="+mj-lt"/>
            </a:endParaRPr>
          </a:p>
          <a:p>
            <a:pPr algn="l"/>
            <a:endParaRPr lang="sk-SK" dirty="0">
              <a:latin typeface="+mj-lt"/>
            </a:endParaRPr>
          </a:p>
          <a:p>
            <a:pPr algn="l"/>
            <a:r>
              <a:rPr lang="sk-SK" b="1" dirty="0">
                <a:latin typeface="+mj-lt"/>
              </a:rPr>
              <a:t>Rozsah </a:t>
            </a:r>
            <a:r>
              <a:rPr lang="sk-SK" b="1" dirty="0" smtClean="0">
                <a:latin typeface="+mj-lt"/>
              </a:rPr>
              <a:t>práce</a:t>
            </a:r>
            <a:r>
              <a:rPr lang="sk-SK" dirty="0" smtClean="0">
                <a:latin typeface="+mj-lt"/>
              </a:rPr>
              <a:t>    práca má v </a:t>
            </a:r>
            <a:r>
              <a:rPr lang="sk-SK" dirty="0">
                <a:latin typeface="+mj-lt"/>
              </a:rPr>
              <a:t>súčasnom </a:t>
            </a:r>
            <a:r>
              <a:rPr lang="sk-SK" dirty="0" smtClean="0">
                <a:latin typeface="+mj-lt"/>
              </a:rPr>
              <a:t>stave </a:t>
            </a:r>
            <a:r>
              <a:rPr lang="sk-SK" dirty="0">
                <a:latin typeface="+mj-lt"/>
              </a:rPr>
              <a:t>160 strán</a:t>
            </a:r>
          </a:p>
        </p:txBody>
      </p:sp>
      <p:sp>
        <p:nvSpPr>
          <p:cNvPr id="5" name="Zástupný symbol čísla snímky 4"/>
          <p:cNvSpPr>
            <a:spLocks noGrp="1"/>
          </p:cNvSpPr>
          <p:nvPr>
            <p:ph type="sldNum" sz="quarter" idx="12"/>
          </p:nvPr>
        </p:nvSpPr>
        <p:spPr/>
        <p:txBody>
          <a:bodyPr/>
          <a:lstStyle/>
          <a:p>
            <a:pPr>
              <a:defRPr/>
            </a:pPr>
            <a:fld id="{77529328-8E10-4D46-8845-D211E2F0042C}" type="slidenum">
              <a:rPr lang="sk-SK" smtClean="0"/>
              <a:pPr>
                <a:defRPr/>
              </a:pPr>
              <a:t>3</a:t>
            </a:fld>
            <a:endParaRPr lang="sk-SK"/>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Obdĺžnik 1"/>
          <p:cNvSpPr/>
          <p:nvPr/>
        </p:nvSpPr>
        <p:spPr>
          <a:xfrm>
            <a:off x="611560" y="-3147415"/>
            <a:ext cx="7488832" cy="8693149"/>
          </a:xfrm>
          <a:prstGeom prst="rect">
            <a:avLst/>
          </a:prstGeom>
        </p:spPr>
        <p:txBody>
          <a:bodyPr wrap="square">
            <a:spAutoFit/>
          </a:bodyPr>
          <a:lstStyle/>
          <a:p>
            <a:pPr>
              <a:lnSpc>
                <a:spcPct val="115000"/>
              </a:lnSpc>
              <a:spcAft>
                <a:spcPts val="0"/>
              </a:spcAft>
            </a:pPr>
            <a:endParaRPr lang="sk-SK" b="1" dirty="0" smtClean="0">
              <a:latin typeface="Times New Roman"/>
              <a:ea typeface="Calibri"/>
              <a:cs typeface="Times New Roman"/>
            </a:endParaRPr>
          </a:p>
          <a:p>
            <a:pPr>
              <a:lnSpc>
                <a:spcPct val="115000"/>
              </a:lnSpc>
              <a:spcAft>
                <a:spcPts val="0"/>
              </a:spcAft>
            </a:pPr>
            <a:endParaRPr lang="sk-SK" b="1" dirty="0">
              <a:latin typeface="Times New Roman"/>
              <a:ea typeface="Calibri"/>
              <a:cs typeface="Times New Roman"/>
            </a:endParaRPr>
          </a:p>
          <a:p>
            <a:pPr>
              <a:lnSpc>
                <a:spcPct val="115000"/>
              </a:lnSpc>
              <a:spcAft>
                <a:spcPts val="0"/>
              </a:spcAft>
            </a:pPr>
            <a:endParaRPr lang="sk-SK" b="1" dirty="0" smtClean="0">
              <a:latin typeface="Times New Roman"/>
              <a:ea typeface="Calibri"/>
              <a:cs typeface="Times New Roman"/>
            </a:endParaRPr>
          </a:p>
          <a:p>
            <a:pPr>
              <a:lnSpc>
                <a:spcPct val="115000"/>
              </a:lnSpc>
              <a:spcAft>
                <a:spcPts val="0"/>
              </a:spcAft>
            </a:pPr>
            <a:endParaRPr lang="sk-SK" b="1" dirty="0">
              <a:latin typeface="Times New Roman"/>
              <a:ea typeface="Calibri"/>
              <a:cs typeface="Times New Roman"/>
            </a:endParaRPr>
          </a:p>
          <a:p>
            <a:pPr>
              <a:lnSpc>
                <a:spcPct val="115000"/>
              </a:lnSpc>
              <a:spcAft>
                <a:spcPts val="0"/>
              </a:spcAft>
            </a:pPr>
            <a:endParaRPr lang="sk-SK" b="1" dirty="0" smtClean="0">
              <a:latin typeface="Times New Roman"/>
              <a:ea typeface="Calibri"/>
              <a:cs typeface="Times New Roman"/>
            </a:endParaRPr>
          </a:p>
          <a:p>
            <a:pPr>
              <a:lnSpc>
                <a:spcPct val="115000"/>
              </a:lnSpc>
              <a:spcAft>
                <a:spcPts val="0"/>
              </a:spcAft>
            </a:pPr>
            <a:endParaRPr lang="sk-SK" b="1" dirty="0">
              <a:latin typeface="Times New Roman"/>
              <a:ea typeface="Calibri"/>
              <a:cs typeface="Times New Roman"/>
            </a:endParaRPr>
          </a:p>
          <a:p>
            <a:pPr>
              <a:lnSpc>
                <a:spcPct val="115000"/>
              </a:lnSpc>
              <a:spcAft>
                <a:spcPts val="0"/>
              </a:spcAft>
            </a:pPr>
            <a:endParaRPr lang="sk-SK" b="1" dirty="0" smtClean="0">
              <a:latin typeface="Times New Roman"/>
              <a:ea typeface="Calibri"/>
              <a:cs typeface="Times New Roman"/>
            </a:endParaRPr>
          </a:p>
          <a:p>
            <a:pPr>
              <a:lnSpc>
                <a:spcPct val="115000"/>
              </a:lnSpc>
              <a:spcAft>
                <a:spcPts val="0"/>
              </a:spcAft>
            </a:pPr>
            <a:endParaRPr lang="sk-SK" b="1" dirty="0">
              <a:latin typeface="Times New Roman"/>
              <a:ea typeface="Calibri"/>
              <a:cs typeface="Times New Roman"/>
            </a:endParaRPr>
          </a:p>
          <a:p>
            <a:pPr>
              <a:lnSpc>
                <a:spcPct val="115000"/>
              </a:lnSpc>
              <a:spcAft>
                <a:spcPts val="0"/>
              </a:spcAft>
            </a:pPr>
            <a:endParaRPr lang="sk-SK" b="1" dirty="0" smtClean="0">
              <a:latin typeface="Times New Roman"/>
              <a:ea typeface="Calibri"/>
              <a:cs typeface="Times New Roman"/>
            </a:endParaRPr>
          </a:p>
          <a:p>
            <a:pPr>
              <a:lnSpc>
                <a:spcPct val="115000"/>
              </a:lnSpc>
              <a:spcAft>
                <a:spcPts val="0"/>
              </a:spcAft>
            </a:pPr>
            <a:endParaRPr lang="sk-SK" b="1" dirty="0">
              <a:latin typeface="Times New Roman"/>
              <a:ea typeface="Calibri"/>
              <a:cs typeface="Times New Roman"/>
            </a:endParaRPr>
          </a:p>
          <a:p>
            <a:pPr>
              <a:lnSpc>
                <a:spcPct val="115000"/>
              </a:lnSpc>
              <a:spcAft>
                <a:spcPts val="0"/>
              </a:spcAft>
            </a:pPr>
            <a:endParaRPr lang="sk-SK" b="1" dirty="0" smtClean="0">
              <a:latin typeface="Times New Roman"/>
              <a:ea typeface="Calibri"/>
              <a:cs typeface="Times New Roman"/>
            </a:endParaRPr>
          </a:p>
          <a:p>
            <a:pPr>
              <a:lnSpc>
                <a:spcPct val="115000"/>
              </a:lnSpc>
              <a:spcAft>
                <a:spcPts val="0"/>
              </a:spcAft>
            </a:pPr>
            <a:r>
              <a:rPr lang="sk-SK" b="1" dirty="0" smtClean="0">
                <a:latin typeface="+mj-lt"/>
                <a:ea typeface="Calibri"/>
                <a:cs typeface="Times New Roman"/>
              </a:rPr>
              <a:t>Záverečné </a:t>
            </a:r>
            <a:r>
              <a:rPr lang="sk-SK" b="1" dirty="0">
                <a:latin typeface="+mj-lt"/>
                <a:ea typeface="Calibri"/>
                <a:cs typeface="Times New Roman"/>
              </a:rPr>
              <a:t>konštatovania</a:t>
            </a:r>
            <a:endParaRPr lang="sk-SK" dirty="0">
              <a:latin typeface="+mj-lt"/>
              <a:ea typeface="Times New Roman"/>
              <a:cs typeface="Times New Roman"/>
            </a:endParaRPr>
          </a:p>
          <a:p>
            <a:pPr algn="just">
              <a:lnSpc>
                <a:spcPct val="115000"/>
              </a:lnSpc>
              <a:spcAft>
                <a:spcPts val="0"/>
              </a:spcAft>
            </a:pPr>
            <a:r>
              <a:rPr lang="sk-SK" dirty="0">
                <a:latin typeface="+mj-lt"/>
                <a:ea typeface="Calibri"/>
                <a:cs typeface="Times New Roman"/>
              </a:rPr>
              <a:t> </a:t>
            </a:r>
            <a:endParaRPr lang="sk-SK" dirty="0">
              <a:latin typeface="+mj-lt"/>
              <a:ea typeface="Times New Roman"/>
              <a:cs typeface="Times New Roman"/>
            </a:endParaRPr>
          </a:p>
          <a:p>
            <a:pPr algn="l">
              <a:lnSpc>
                <a:spcPct val="115000"/>
              </a:lnSpc>
              <a:spcAft>
                <a:spcPts val="0"/>
              </a:spcAft>
            </a:pPr>
            <a:r>
              <a:rPr lang="sk-SK" dirty="0">
                <a:latin typeface="+mj-lt"/>
                <a:ea typeface="Calibri"/>
                <a:cs typeface="Times New Roman"/>
              </a:rPr>
              <a:t>Analýza hore uvedených údajov jasne </a:t>
            </a:r>
            <a:r>
              <a:rPr lang="sk-SK" dirty="0" smtClean="0">
                <a:latin typeface="+mj-lt"/>
                <a:ea typeface="Calibri"/>
                <a:cs typeface="Times New Roman"/>
              </a:rPr>
              <a:t>dokazuje, </a:t>
            </a:r>
            <a:r>
              <a:rPr lang="sk-SK" dirty="0">
                <a:latin typeface="+mj-lt"/>
                <a:ea typeface="Calibri"/>
                <a:cs typeface="Times New Roman"/>
              </a:rPr>
              <a:t>že </a:t>
            </a:r>
            <a:r>
              <a:rPr lang="sk-SK" dirty="0" smtClean="0">
                <a:latin typeface="+mj-lt"/>
                <a:ea typeface="Calibri"/>
                <a:cs typeface="Times New Roman"/>
              </a:rPr>
              <a:t>územné </a:t>
            </a:r>
            <a:r>
              <a:rPr lang="sk-SK" dirty="0">
                <a:latin typeface="+mj-lt"/>
                <a:ea typeface="Calibri"/>
                <a:cs typeface="Times New Roman"/>
              </a:rPr>
              <a:t>rozloženie zariadení sociálnych služieb nie je na území </a:t>
            </a:r>
            <a:r>
              <a:rPr lang="sk-SK" dirty="0" smtClean="0">
                <a:latin typeface="+mj-lt"/>
                <a:ea typeface="Calibri"/>
                <a:cs typeface="Times New Roman"/>
              </a:rPr>
              <a:t>kraja rovnomerné.</a:t>
            </a:r>
          </a:p>
          <a:p>
            <a:pPr algn="l">
              <a:lnSpc>
                <a:spcPct val="115000"/>
              </a:lnSpc>
              <a:spcAft>
                <a:spcPts val="0"/>
              </a:spcAft>
            </a:pPr>
            <a:r>
              <a:rPr lang="sk-SK" dirty="0" smtClean="0">
                <a:latin typeface="+mj-lt"/>
                <a:ea typeface="Calibri"/>
                <a:cs typeface="Times New Roman"/>
              </a:rPr>
              <a:t>Ani </a:t>
            </a:r>
            <a:r>
              <a:rPr lang="sk-SK" dirty="0">
                <a:latin typeface="+mj-lt"/>
                <a:ea typeface="Calibri"/>
                <a:cs typeface="Times New Roman"/>
              </a:rPr>
              <a:t>povaha poskytovaných služieb neodzrkadľuje potrebu a nároky obyvateľov danej obce, mesta resp. </a:t>
            </a:r>
            <a:r>
              <a:rPr lang="sk-SK" dirty="0" err="1">
                <a:latin typeface="+mj-lt"/>
                <a:ea typeface="Calibri"/>
                <a:cs typeface="Times New Roman"/>
              </a:rPr>
              <a:t>mikroregiónu</a:t>
            </a:r>
            <a:r>
              <a:rPr lang="sk-SK" dirty="0">
                <a:latin typeface="+mj-lt"/>
                <a:ea typeface="Calibri"/>
                <a:cs typeface="Times New Roman"/>
              </a:rPr>
              <a:t>. V tomto smere bude </a:t>
            </a:r>
            <a:r>
              <a:rPr lang="sk-SK" dirty="0" smtClean="0">
                <a:latin typeface="+mj-lt"/>
                <a:ea typeface="Calibri"/>
                <a:cs typeface="Times New Roman"/>
              </a:rPr>
              <a:t>potrebné, </a:t>
            </a:r>
            <a:r>
              <a:rPr lang="sk-SK" dirty="0">
                <a:latin typeface="+mj-lt"/>
                <a:ea typeface="Calibri"/>
                <a:cs typeface="Times New Roman"/>
              </a:rPr>
              <a:t>aby miestne samosprávy  </a:t>
            </a:r>
            <a:r>
              <a:rPr lang="sk-SK" dirty="0" smtClean="0">
                <a:latin typeface="+mj-lt"/>
                <a:ea typeface="Calibri"/>
                <a:cs typeface="Times New Roman"/>
              </a:rPr>
              <a:t>cielene venovali </a:t>
            </a:r>
            <a:r>
              <a:rPr lang="sk-SK" dirty="0">
                <a:latin typeface="+mj-lt"/>
                <a:ea typeface="Calibri"/>
                <a:cs typeface="Times New Roman"/>
              </a:rPr>
              <a:t>väčšiu pozornosť </a:t>
            </a:r>
            <a:r>
              <a:rPr lang="sk-SK" dirty="0" smtClean="0">
                <a:latin typeface="+mj-lt"/>
                <a:ea typeface="Calibri"/>
                <a:cs typeface="Times New Roman"/>
              </a:rPr>
              <a:t>rozšíreniu služieb samosprávneho kraja.</a:t>
            </a:r>
            <a:r>
              <a:rPr lang="sk-SK" dirty="0">
                <a:latin typeface="+mj-lt"/>
                <a:ea typeface="Calibri"/>
                <a:cs typeface="Times New Roman"/>
              </a:rPr>
              <a:t> </a:t>
            </a:r>
            <a:r>
              <a:rPr lang="sk-SK" dirty="0" smtClean="0">
                <a:latin typeface="+mj-lt"/>
                <a:ea typeface="Calibri"/>
                <a:cs typeface="Times New Roman"/>
              </a:rPr>
              <a:t>Štát </a:t>
            </a:r>
            <a:r>
              <a:rPr lang="sk-SK" dirty="0">
                <a:latin typeface="+mj-lt"/>
                <a:ea typeface="Calibri"/>
                <a:cs typeface="Times New Roman"/>
              </a:rPr>
              <a:t>by </a:t>
            </a:r>
            <a:r>
              <a:rPr lang="sk-SK" dirty="0" smtClean="0">
                <a:latin typeface="+mj-lt"/>
                <a:ea typeface="Calibri"/>
                <a:cs typeface="Times New Roman"/>
              </a:rPr>
              <a:t>mal </a:t>
            </a:r>
            <a:r>
              <a:rPr lang="sk-SK" dirty="0">
                <a:latin typeface="+mj-lt"/>
                <a:ea typeface="Calibri"/>
                <a:cs typeface="Times New Roman"/>
              </a:rPr>
              <a:t>zabezpečiť reálnu úroveň financovania týchto služieb a poskytnúť odbornú a metodickú pomoc pri ich rozširovaní a fungovaní. Je to základný princíp </a:t>
            </a:r>
            <a:r>
              <a:rPr lang="sk-SK" dirty="0" smtClean="0">
                <a:latin typeface="+mj-lt"/>
                <a:ea typeface="Calibri"/>
                <a:cs typeface="Times New Roman"/>
              </a:rPr>
              <a:t>subsidiarity</a:t>
            </a:r>
            <a:r>
              <a:rPr lang="sk-SK" dirty="0">
                <a:latin typeface="+mj-lt"/>
                <a:ea typeface="Calibri"/>
                <a:cs typeface="Times New Roman"/>
              </a:rPr>
              <a:t>, ktorý vo sfére sociálnych </a:t>
            </a:r>
            <a:r>
              <a:rPr lang="sk-SK" dirty="0" smtClean="0">
                <a:latin typeface="+mj-lt"/>
                <a:ea typeface="Calibri"/>
                <a:cs typeface="Times New Roman"/>
              </a:rPr>
              <a:t>služieb treba </a:t>
            </a:r>
            <a:r>
              <a:rPr lang="sk-SK" dirty="0">
                <a:latin typeface="+mj-lt"/>
                <a:ea typeface="Calibri"/>
                <a:cs typeface="Times New Roman"/>
              </a:rPr>
              <a:t>bezpodmienečne dodržiavať. </a:t>
            </a:r>
            <a:endParaRPr lang="sk-SK" dirty="0">
              <a:latin typeface="+mj-lt"/>
              <a:ea typeface="Times New Roman"/>
              <a:cs typeface="Times New Roman"/>
            </a:endParaRPr>
          </a:p>
          <a:p>
            <a:pPr marL="285750" indent="-285750" algn="l">
              <a:lnSpc>
                <a:spcPct val="115000"/>
              </a:lnSpc>
              <a:spcAft>
                <a:spcPts val="0"/>
              </a:spcAft>
              <a:buFont typeface="Arial" pitchFamily="34" charset="0"/>
              <a:buChar char="•"/>
            </a:pPr>
            <a:r>
              <a:rPr lang="sk-SK" dirty="0">
                <a:latin typeface="+mj-lt"/>
                <a:ea typeface="Calibri"/>
                <a:cs typeface="Times New Roman"/>
              </a:rPr>
              <a:t>Doposiaľ sú </a:t>
            </a:r>
            <a:r>
              <a:rPr lang="sk-SK" dirty="0" smtClean="0">
                <a:latin typeface="+mj-lt"/>
                <a:ea typeface="Calibri"/>
                <a:cs typeface="Times New Roman"/>
              </a:rPr>
              <a:t>miestne </a:t>
            </a:r>
            <a:r>
              <a:rPr lang="sk-SK" dirty="0">
                <a:latin typeface="+mj-lt"/>
                <a:ea typeface="Calibri"/>
                <a:cs typeface="Times New Roman"/>
              </a:rPr>
              <a:t>samosprávy </a:t>
            </a:r>
            <a:r>
              <a:rPr lang="sk-SK" dirty="0" smtClean="0">
                <a:latin typeface="+mj-lt"/>
                <a:ea typeface="Calibri"/>
                <a:cs typeface="Times New Roman"/>
              </a:rPr>
              <a:t>pasívne aj </a:t>
            </a:r>
            <a:r>
              <a:rPr lang="sk-SK" dirty="0">
                <a:latin typeface="+mj-lt"/>
                <a:ea typeface="Calibri"/>
                <a:cs typeface="Times New Roman"/>
              </a:rPr>
              <a:t>v oblastiach, kde už v súčasnosti majú právne kompetencie </a:t>
            </a:r>
            <a:r>
              <a:rPr lang="sk-SK" dirty="0" smtClean="0">
                <a:latin typeface="+mj-lt"/>
                <a:ea typeface="Calibri"/>
                <a:cs typeface="Times New Roman"/>
              </a:rPr>
              <a:t>v </a:t>
            </a:r>
            <a:r>
              <a:rPr lang="sk-SK" dirty="0">
                <a:latin typeface="+mj-lt"/>
                <a:ea typeface="Calibri"/>
                <a:cs typeface="Times New Roman"/>
              </a:rPr>
              <a:t>zabezpečovaní týchto služieb (</a:t>
            </a:r>
            <a:r>
              <a:rPr lang="sk-SK" dirty="0" err="1">
                <a:latin typeface="+mj-lt"/>
                <a:ea typeface="Calibri"/>
                <a:cs typeface="Times New Roman"/>
              </a:rPr>
              <a:t>opatrovateľstvo</a:t>
            </a:r>
            <a:r>
              <a:rPr lang="sk-SK" dirty="0">
                <a:latin typeface="+mj-lt"/>
                <a:ea typeface="Calibri"/>
                <a:cs typeface="Times New Roman"/>
              </a:rPr>
              <a:t>, sociálne poradenstvo, denné formy služieb pre starých a zdravotné postihnutých).  Pritom záujem občanov (dopyt) o sociálne služby je vyšší ako ponuka</a:t>
            </a:r>
            <a:r>
              <a:rPr lang="sk-SK" dirty="0" smtClean="0">
                <a:latin typeface="+mj-lt"/>
                <a:ea typeface="Calibri"/>
                <a:cs typeface="Times New Roman"/>
              </a:rPr>
              <a:t>.</a:t>
            </a:r>
            <a:endParaRPr lang="sk-SK" dirty="0">
              <a:latin typeface="+mj-lt"/>
              <a:ea typeface="Times New Roman"/>
              <a:cs typeface="Times New Roman"/>
            </a:endParaRPr>
          </a:p>
        </p:txBody>
      </p:sp>
      <p:sp>
        <p:nvSpPr>
          <p:cNvPr id="5" name="Zástupný symbol čísla snímky 4"/>
          <p:cNvSpPr>
            <a:spLocks noGrp="1"/>
          </p:cNvSpPr>
          <p:nvPr>
            <p:ph type="sldNum" sz="quarter" idx="12"/>
          </p:nvPr>
        </p:nvSpPr>
        <p:spPr/>
        <p:txBody>
          <a:bodyPr/>
          <a:lstStyle/>
          <a:p>
            <a:pPr>
              <a:defRPr/>
            </a:pPr>
            <a:fld id="{77529328-8E10-4D46-8845-D211E2F0042C}" type="slidenum">
              <a:rPr lang="sk-SK" smtClean="0"/>
              <a:pPr>
                <a:defRPr/>
              </a:pPr>
              <a:t>30</a:t>
            </a:fld>
            <a:endParaRPr lang="sk-SK"/>
          </a:p>
        </p:txBody>
      </p:sp>
    </p:spTree>
    <p:extLst>
      <p:ext uri="{BB962C8B-B14F-4D97-AF65-F5344CB8AC3E}">
        <p14:creationId xmlns:p14="http://schemas.microsoft.com/office/powerpoint/2010/main" val="24910969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601" y="476672"/>
            <a:ext cx="6553150" cy="5544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ástupný symbol čísla snímky 3"/>
          <p:cNvSpPr>
            <a:spLocks noGrp="1"/>
          </p:cNvSpPr>
          <p:nvPr>
            <p:ph type="sldNum" sz="quarter" idx="12"/>
          </p:nvPr>
        </p:nvSpPr>
        <p:spPr/>
        <p:txBody>
          <a:bodyPr/>
          <a:lstStyle/>
          <a:p>
            <a:pPr>
              <a:defRPr/>
            </a:pPr>
            <a:fld id="{77529328-8E10-4D46-8845-D211E2F0042C}" type="slidenum">
              <a:rPr lang="sk-SK" smtClean="0"/>
              <a:pPr>
                <a:defRPr/>
              </a:pPr>
              <a:t>31</a:t>
            </a:fld>
            <a:endParaRPr lang="sk-SK"/>
          </a:p>
        </p:txBody>
      </p:sp>
    </p:spTree>
    <p:extLst>
      <p:ext uri="{BB962C8B-B14F-4D97-AF65-F5344CB8AC3E}">
        <p14:creationId xmlns:p14="http://schemas.microsoft.com/office/powerpoint/2010/main" val="41745007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836712"/>
            <a:ext cx="8136903" cy="5616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ástupný symbol čísla snímky 3"/>
          <p:cNvSpPr>
            <a:spLocks noGrp="1"/>
          </p:cNvSpPr>
          <p:nvPr>
            <p:ph type="sldNum" sz="quarter" idx="12"/>
          </p:nvPr>
        </p:nvSpPr>
        <p:spPr/>
        <p:txBody>
          <a:bodyPr/>
          <a:lstStyle/>
          <a:p>
            <a:pPr>
              <a:defRPr/>
            </a:pPr>
            <a:fld id="{77529328-8E10-4D46-8845-D211E2F0042C}" type="slidenum">
              <a:rPr lang="sk-SK" smtClean="0"/>
              <a:pPr>
                <a:defRPr/>
              </a:pPr>
              <a:t>32</a:t>
            </a:fld>
            <a:endParaRPr lang="sk-SK"/>
          </a:p>
        </p:txBody>
      </p:sp>
    </p:spTree>
    <p:extLst>
      <p:ext uri="{BB962C8B-B14F-4D97-AF65-F5344CB8AC3E}">
        <p14:creationId xmlns:p14="http://schemas.microsoft.com/office/powerpoint/2010/main" val="18150274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Obdĺžnik 1"/>
          <p:cNvSpPr/>
          <p:nvPr/>
        </p:nvSpPr>
        <p:spPr>
          <a:xfrm>
            <a:off x="323528" y="675169"/>
            <a:ext cx="7704856" cy="3985706"/>
          </a:xfrm>
          <a:prstGeom prst="rect">
            <a:avLst/>
          </a:prstGeom>
        </p:spPr>
        <p:txBody>
          <a:bodyPr wrap="square">
            <a:spAutoFit/>
          </a:bodyPr>
          <a:lstStyle/>
          <a:p>
            <a:pPr marL="342900" lvl="0" indent="-342900" algn="l">
              <a:lnSpc>
                <a:spcPct val="115000"/>
              </a:lnSpc>
              <a:spcAft>
                <a:spcPts val="0"/>
              </a:spcAft>
              <a:buFont typeface="Arial" pitchFamily="34" charset="0"/>
              <a:buChar char="•"/>
            </a:pPr>
            <a:r>
              <a:rPr lang="sk-SK" sz="2000" dirty="0">
                <a:solidFill>
                  <a:prstClr val="black"/>
                </a:solidFill>
                <a:latin typeface="+mj-lt"/>
                <a:ea typeface="Calibri"/>
                <a:cs typeface="Times New Roman"/>
              </a:rPr>
              <a:t>Samosprávy by mali </a:t>
            </a:r>
            <a:r>
              <a:rPr lang="sk-SK" sz="2000" dirty="0" smtClean="0">
                <a:solidFill>
                  <a:prstClr val="black"/>
                </a:solidFill>
                <a:latin typeface="+mj-lt"/>
                <a:ea typeface="Calibri"/>
                <a:cs typeface="Times New Roman"/>
              </a:rPr>
              <a:t>viac </a:t>
            </a:r>
            <a:r>
              <a:rPr lang="sk-SK" sz="2000" dirty="0">
                <a:solidFill>
                  <a:prstClr val="black"/>
                </a:solidFill>
                <a:latin typeface="+mj-lt"/>
                <a:ea typeface="Calibri"/>
                <a:cs typeface="Times New Roman"/>
              </a:rPr>
              <a:t>realizovať  investične menej náročné projekty </a:t>
            </a:r>
            <a:r>
              <a:rPr lang="sk-SK" sz="2000" dirty="0" err="1">
                <a:solidFill>
                  <a:prstClr val="black"/>
                </a:solidFill>
                <a:latin typeface="+mj-lt"/>
                <a:ea typeface="Calibri"/>
                <a:cs typeface="Times New Roman"/>
              </a:rPr>
              <a:t>komunitného</a:t>
            </a:r>
            <a:r>
              <a:rPr lang="sk-SK" sz="2000" dirty="0">
                <a:solidFill>
                  <a:prstClr val="black"/>
                </a:solidFill>
                <a:latin typeface="+mj-lt"/>
                <a:ea typeface="Calibri"/>
                <a:cs typeface="Times New Roman"/>
              </a:rPr>
              <a:t> charakteru, využívať  miestne podmienky a zdroje už najmä </a:t>
            </a:r>
            <a:r>
              <a:rPr lang="sk-SK" sz="2000" dirty="0" smtClean="0">
                <a:solidFill>
                  <a:prstClr val="black"/>
                </a:solidFill>
                <a:latin typeface="+mj-lt"/>
                <a:ea typeface="Calibri"/>
                <a:cs typeface="Times New Roman"/>
              </a:rPr>
              <a:t>z dôvodu</a:t>
            </a:r>
            <a:r>
              <a:rPr lang="sk-SK" sz="2000" dirty="0">
                <a:solidFill>
                  <a:prstClr val="black"/>
                </a:solidFill>
                <a:latin typeface="+mj-lt"/>
                <a:ea typeface="Calibri"/>
                <a:cs typeface="Times New Roman"/>
              </a:rPr>
              <a:t>, že väčšina obyvateľov </a:t>
            </a:r>
            <a:r>
              <a:rPr lang="sk-SK" sz="2000" dirty="0" smtClean="0">
                <a:solidFill>
                  <a:prstClr val="black"/>
                </a:solidFill>
                <a:latin typeface="+mj-lt"/>
                <a:ea typeface="Calibri"/>
                <a:cs typeface="Times New Roman"/>
              </a:rPr>
              <a:t>nemá </a:t>
            </a:r>
            <a:r>
              <a:rPr lang="sk-SK" sz="2000" dirty="0">
                <a:solidFill>
                  <a:prstClr val="black"/>
                </a:solidFill>
                <a:latin typeface="+mj-lt"/>
                <a:ea typeface="Calibri"/>
                <a:cs typeface="Times New Roman"/>
              </a:rPr>
              <a:t>dostatočné finančné prostriedky </a:t>
            </a:r>
            <a:r>
              <a:rPr lang="sk-SK" sz="2000" dirty="0" smtClean="0">
                <a:solidFill>
                  <a:prstClr val="black"/>
                </a:solidFill>
                <a:latin typeface="+mj-lt"/>
                <a:ea typeface="Calibri"/>
                <a:cs typeface="Times New Roman"/>
              </a:rPr>
              <a:t>(nízke </a:t>
            </a:r>
            <a:r>
              <a:rPr lang="sk-SK" sz="2000" dirty="0">
                <a:solidFill>
                  <a:prstClr val="black"/>
                </a:solidFill>
                <a:latin typeface="+mj-lt"/>
                <a:ea typeface="Calibri"/>
                <a:cs typeface="Times New Roman"/>
              </a:rPr>
              <a:t>dôchodky) </a:t>
            </a:r>
            <a:r>
              <a:rPr lang="sk-SK" sz="2000" dirty="0" smtClean="0">
                <a:solidFill>
                  <a:prstClr val="black"/>
                </a:solidFill>
                <a:latin typeface="+mj-lt"/>
                <a:ea typeface="Calibri"/>
                <a:cs typeface="Times New Roman"/>
              </a:rPr>
              <a:t>na </a:t>
            </a:r>
            <a:r>
              <a:rPr lang="sk-SK" sz="2000" dirty="0">
                <a:solidFill>
                  <a:prstClr val="black"/>
                </a:solidFill>
                <a:latin typeface="+mj-lt"/>
                <a:ea typeface="Calibri"/>
                <a:cs typeface="Times New Roman"/>
              </a:rPr>
              <a:t>úhradu stále sa zvyšujúcich poplatkov v existujúcich zariadeniach poskytujúcich  </a:t>
            </a:r>
            <a:r>
              <a:rPr lang="sk-SK" sz="2000" dirty="0" smtClean="0">
                <a:solidFill>
                  <a:prstClr val="black"/>
                </a:solidFill>
                <a:latin typeface="+mj-lt"/>
                <a:ea typeface="Calibri"/>
                <a:cs typeface="Times New Roman"/>
              </a:rPr>
              <a:t>sociálne služby. </a:t>
            </a:r>
            <a:endParaRPr lang="sk-SK" sz="2000" dirty="0">
              <a:solidFill>
                <a:prstClr val="black"/>
              </a:solidFill>
              <a:latin typeface="+mj-lt"/>
              <a:ea typeface="Times New Roman"/>
              <a:cs typeface="Times New Roman"/>
            </a:endParaRPr>
          </a:p>
          <a:p>
            <a:pPr marL="342900" lvl="0" indent="-342900" algn="l">
              <a:lnSpc>
                <a:spcPct val="115000"/>
              </a:lnSpc>
              <a:spcAft>
                <a:spcPts val="0"/>
              </a:spcAft>
              <a:buFont typeface="Arial" pitchFamily="34" charset="0"/>
              <a:buChar char="•"/>
            </a:pPr>
            <a:r>
              <a:rPr lang="sk-SK" sz="2000" dirty="0">
                <a:solidFill>
                  <a:prstClr val="black"/>
                </a:solidFill>
                <a:latin typeface="+mj-lt"/>
                <a:ea typeface="Calibri"/>
                <a:cs typeface="Times New Roman"/>
              </a:rPr>
              <a:t>Štát, samosprávy by mali väčšou mierou podporovať  </a:t>
            </a:r>
            <a:r>
              <a:rPr lang="sk-SK" sz="2000" dirty="0" smtClean="0">
                <a:solidFill>
                  <a:prstClr val="black"/>
                </a:solidFill>
                <a:latin typeface="+mj-lt"/>
                <a:ea typeface="Calibri"/>
                <a:cs typeface="Times New Roman"/>
              </a:rPr>
              <a:t>rodinných </a:t>
            </a:r>
            <a:r>
              <a:rPr lang="sk-SK" sz="2000" dirty="0">
                <a:solidFill>
                  <a:prstClr val="black"/>
                </a:solidFill>
                <a:latin typeface="+mj-lt"/>
                <a:ea typeface="Calibri"/>
                <a:cs typeface="Times New Roman"/>
              </a:rPr>
              <a:t>príslušníkov  a dobrovoľníkov pri poskytovaní sociálnych služieb v domácom prostredí. </a:t>
            </a:r>
            <a:r>
              <a:rPr lang="sk-SK" sz="2000" dirty="0" smtClean="0">
                <a:solidFill>
                  <a:prstClr val="black"/>
                </a:solidFill>
                <a:latin typeface="+mj-lt"/>
                <a:ea typeface="Calibri"/>
                <a:cs typeface="Times New Roman"/>
              </a:rPr>
              <a:t> Vzhľadom </a:t>
            </a:r>
            <a:r>
              <a:rPr lang="sk-SK" sz="2000" dirty="0">
                <a:solidFill>
                  <a:prstClr val="black"/>
                </a:solidFill>
                <a:latin typeface="+mj-lt"/>
                <a:ea typeface="Calibri"/>
                <a:cs typeface="Times New Roman"/>
              </a:rPr>
              <a:t>na zvyšovanie kvality bývania a rozvoj technológií, nových </a:t>
            </a:r>
            <a:r>
              <a:rPr lang="sk-SK" sz="2000" dirty="0" smtClean="0">
                <a:solidFill>
                  <a:prstClr val="black"/>
                </a:solidFill>
                <a:latin typeface="+mj-lt"/>
                <a:ea typeface="Calibri"/>
                <a:cs typeface="Times New Roman"/>
              </a:rPr>
              <a:t>materiálov a </a:t>
            </a:r>
            <a:r>
              <a:rPr lang="sk-SK" sz="2000" dirty="0">
                <a:solidFill>
                  <a:prstClr val="black"/>
                </a:solidFill>
                <a:latin typeface="+mj-lt"/>
                <a:ea typeface="Calibri"/>
                <a:cs typeface="Times New Roman"/>
              </a:rPr>
              <a:t>kompenzačných pomôcok, je možné v domácom prostredí poskytovať čoraz </a:t>
            </a:r>
            <a:r>
              <a:rPr lang="sk-SK" sz="2000" dirty="0" smtClean="0">
                <a:solidFill>
                  <a:prstClr val="black"/>
                </a:solidFill>
                <a:latin typeface="+mj-lt"/>
                <a:ea typeface="Calibri"/>
                <a:cs typeface="Times New Roman"/>
              </a:rPr>
              <a:t>väčší rozsah </a:t>
            </a:r>
            <a:r>
              <a:rPr lang="sk-SK" sz="2000" dirty="0">
                <a:solidFill>
                  <a:prstClr val="black"/>
                </a:solidFill>
                <a:latin typeface="+mj-lt"/>
                <a:ea typeface="Calibri"/>
                <a:cs typeface="Times New Roman"/>
              </a:rPr>
              <a:t>sociálnych služieb.</a:t>
            </a:r>
            <a:endParaRPr lang="sk-SK" sz="2000" dirty="0">
              <a:solidFill>
                <a:prstClr val="black"/>
              </a:solidFill>
              <a:latin typeface="+mj-lt"/>
              <a:ea typeface="Times New Roman"/>
              <a:cs typeface="Times New Roman"/>
            </a:endParaRPr>
          </a:p>
        </p:txBody>
      </p:sp>
      <p:sp>
        <p:nvSpPr>
          <p:cNvPr id="5" name="Zástupný symbol čísla snímky 4"/>
          <p:cNvSpPr>
            <a:spLocks noGrp="1"/>
          </p:cNvSpPr>
          <p:nvPr>
            <p:ph type="sldNum" sz="quarter" idx="12"/>
          </p:nvPr>
        </p:nvSpPr>
        <p:spPr/>
        <p:txBody>
          <a:bodyPr/>
          <a:lstStyle/>
          <a:p>
            <a:pPr>
              <a:defRPr/>
            </a:pPr>
            <a:fld id="{77529328-8E10-4D46-8845-D211E2F0042C}" type="slidenum">
              <a:rPr lang="sk-SK" smtClean="0"/>
              <a:pPr>
                <a:defRPr/>
              </a:pPr>
              <a:t>33</a:t>
            </a:fld>
            <a:endParaRPr lang="sk-SK"/>
          </a:p>
        </p:txBody>
      </p:sp>
    </p:spTree>
    <p:extLst>
      <p:ext uri="{BB962C8B-B14F-4D97-AF65-F5344CB8AC3E}">
        <p14:creationId xmlns:p14="http://schemas.microsoft.com/office/powerpoint/2010/main" val="31599088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Obdĺžnik 1"/>
          <p:cNvSpPr/>
          <p:nvPr/>
        </p:nvSpPr>
        <p:spPr>
          <a:xfrm>
            <a:off x="683568" y="1630816"/>
            <a:ext cx="7344816" cy="5082930"/>
          </a:xfrm>
          <a:prstGeom prst="rect">
            <a:avLst/>
          </a:prstGeom>
        </p:spPr>
        <p:txBody>
          <a:bodyPr wrap="square">
            <a:spAutoFit/>
          </a:bodyPr>
          <a:lstStyle/>
          <a:p>
            <a:pPr marL="285750" indent="-285750" algn="l">
              <a:lnSpc>
                <a:spcPct val="115000"/>
              </a:lnSpc>
              <a:spcAft>
                <a:spcPts val="0"/>
              </a:spcAft>
              <a:buFont typeface="Arial" pitchFamily="34" charset="0"/>
              <a:buChar char="•"/>
            </a:pPr>
            <a:r>
              <a:rPr lang="sk-SK" dirty="0">
                <a:latin typeface="+mj-lt"/>
                <a:ea typeface="Calibri"/>
                <a:cs typeface="Times New Roman"/>
              </a:rPr>
              <a:t>Je veľa neziskových organizácií, ktoré sa angažujú v oblasti sociálnej pomoci, ich pôsobenie je možné ďalej rozširovať. V súčasnosti je toľko negatívnych sociálnych faktorov vyplývajúcich najmä </a:t>
            </a:r>
            <a:r>
              <a:rPr lang="sk-SK" dirty="0" smtClean="0">
                <a:latin typeface="+mj-lt"/>
                <a:ea typeface="Calibri"/>
                <a:cs typeface="Times New Roman"/>
              </a:rPr>
              <a:t>z vysokej </a:t>
            </a:r>
            <a:r>
              <a:rPr lang="sk-SK" dirty="0">
                <a:latin typeface="+mj-lt"/>
                <a:ea typeface="Calibri"/>
                <a:cs typeface="Times New Roman"/>
              </a:rPr>
              <a:t>miery </a:t>
            </a:r>
            <a:r>
              <a:rPr lang="sk-SK" dirty="0" smtClean="0">
                <a:latin typeface="+mj-lt"/>
                <a:ea typeface="Calibri"/>
                <a:cs typeface="Times New Roman"/>
              </a:rPr>
              <a:t>nezamestnanosti, </a:t>
            </a:r>
            <a:r>
              <a:rPr lang="sk-SK" dirty="0">
                <a:latin typeface="+mj-lt"/>
                <a:ea typeface="Calibri"/>
                <a:cs typeface="Times New Roman"/>
              </a:rPr>
              <a:t>ako aj chudoby obyvateľstva v jednotlivých </a:t>
            </a:r>
            <a:r>
              <a:rPr lang="sk-SK" dirty="0" err="1">
                <a:latin typeface="+mj-lt"/>
                <a:ea typeface="Calibri"/>
                <a:cs typeface="Times New Roman"/>
              </a:rPr>
              <a:t>mikoregiónov</a:t>
            </a:r>
            <a:r>
              <a:rPr lang="sk-SK" dirty="0">
                <a:latin typeface="+mj-lt"/>
                <a:ea typeface="Calibri"/>
                <a:cs typeface="Times New Roman"/>
              </a:rPr>
              <a:t> kraja, že verejní poskytovatelia nedokážu dostatočnou mierou reagovať na tieto špecifické problémy a preto </a:t>
            </a:r>
            <a:r>
              <a:rPr lang="sk-SK" dirty="0" smtClean="0">
                <a:latin typeface="+mj-lt"/>
                <a:ea typeface="Calibri"/>
                <a:cs typeface="Times New Roman"/>
              </a:rPr>
              <a:t>by tu mala </a:t>
            </a:r>
            <a:r>
              <a:rPr lang="sk-SK" dirty="0">
                <a:latin typeface="+mj-lt"/>
                <a:ea typeface="Calibri"/>
                <a:cs typeface="Times New Roman"/>
              </a:rPr>
              <a:t>civilná </a:t>
            </a:r>
            <a:r>
              <a:rPr lang="sk-SK" dirty="0" smtClean="0">
                <a:latin typeface="+mj-lt"/>
                <a:ea typeface="Calibri"/>
                <a:cs typeface="Times New Roman"/>
              </a:rPr>
              <a:t>sféra </a:t>
            </a:r>
            <a:r>
              <a:rPr lang="sk-SK" dirty="0">
                <a:latin typeface="+mj-lt"/>
                <a:ea typeface="Calibri"/>
                <a:cs typeface="Times New Roman"/>
              </a:rPr>
              <a:t>v budúcnosti nachádzať svoje širšie uplatnenie.    </a:t>
            </a:r>
            <a:endParaRPr lang="sk-SK" dirty="0" smtClean="0">
              <a:latin typeface="+mj-lt"/>
              <a:ea typeface="Calibri"/>
              <a:cs typeface="Times New Roman"/>
            </a:endParaRPr>
          </a:p>
          <a:p>
            <a:pPr marL="285750" indent="-285750" algn="l">
              <a:lnSpc>
                <a:spcPct val="115000"/>
              </a:lnSpc>
              <a:spcAft>
                <a:spcPts val="0"/>
              </a:spcAft>
              <a:buFont typeface="Arial" pitchFamily="34" charset="0"/>
              <a:buChar char="•"/>
            </a:pPr>
            <a:r>
              <a:rPr lang="sk-SK" dirty="0" smtClean="0">
                <a:latin typeface="+mj-lt"/>
                <a:ea typeface="Calibri"/>
                <a:cs typeface="Times New Roman"/>
              </a:rPr>
              <a:t>V porovnaní s ostatnými </a:t>
            </a:r>
            <a:r>
              <a:rPr lang="sk-SK" dirty="0">
                <a:latin typeface="+mj-lt"/>
                <a:ea typeface="Calibri"/>
                <a:cs typeface="Times New Roman"/>
              </a:rPr>
              <a:t>štátmi (najmä v západnej Európe) nepovažujeme za </a:t>
            </a:r>
            <a:r>
              <a:rPr lang="sk-SK" dirty="0" smtClean="0">
                <a:latin typeface="+mj-lt"/>
                <a:ea typeface="Calibri"/>
                <a:cs typeface="Times New Roman"/>
              </a:rPr>
              <a:t>dostatočnú </a:t>
            </a:r>
            <a:r>
              <a:rPr lang="sk-SK" dirty="0">
                <a:latin typeface="+mj-lt"/>
                <a:ea typeface="Calibri"/>
                <a:cs typeface="Times New Roman"/>
              </a:rPr>
              <a:t>participáciu podnikateľskej sféry na riešení </a:t>
            </a:r>
            <a:r>
              <a:rPr lang="sk-SK" dirty="0" smtClean="0">
                <a:latin typeface="+mj-lt"/>
                <a:ea typeface="Calibri"/>
                <a:cs typeface="Times New Roman"/>
              </a:rPr>
              <a:t>problémov</a:t>
            </a:r>
            <a:r>
              <a:rPr lang="sk-SK" dirty="0">
                <a:latin typeface="+mj-lt"/>
                <a:ea typeface="Calibri"/>
                <a:cs typeface="Times New Roman"/>
              </a:rPr>
              <a:t> sociálnej </a:t>
            </a:r>
            <a:r>
              <a:rPr lang="sk-SK" dirty="0" smtClean="0">
                <a:latin typeface="+mj-lt"/>
                <a:ea typeface="Calibri"/>
                <a:cs typeface="Times New Roman"/>
              </a:rPr>
              <a:t>pomoci </a:t>
            </a:r>
            <a:r>
              <a:rPr lang="sk-SK" dirty="0">
                <a:latin typeface="+mj-lt"/>
                <a:ea typeface="Calibri"/>
                <a:cs typeface="Times New Roman"/>
              </a:rPr>
              <a:t>(napr. výraznejšou mierou podporiť </a:t>
            </a:r>
            <a:r>
              <a:rPr lang="sk-SK" dirty="0" smtClean="0">
                <a:latin typeface="+mj-lt"/>
                <a:ea typeface="Calibri"/>
                <a:cs typeface="Times New Roman"/>
              </a:rPr>
              <a:t>vzdelávanie </a:t>
            </a:r>
            <a:r>
              <a:rPr lang="sk-SK" dirty="0">
                <a:latin typeface="+mj-lt"/>
                <a:ea typeface="Calibri"/>
                <a:cs typeface="Times New Roman"/>
              </a:rPr>
              <a:t>mladých zo </a:t>
            </a:r>
            <a:r>
              <a:rPr lang="sk-SK" dirty="0" smtClean="0">
                <a:latin typeface="+mj-lt"/>
                <a:ea typeface="Calibri"/>
                <a:cs typeface="Times New Roman"/>
              </a:rPr>
              <a:t>sociálne </a:t>
            </a:r>
            <a:r>
              <a:rPr lang="sk-SK" dirty="0">
                <a:latin typeface="+mj-lt"/>
                <a:ea typeface="Calibri"/>
                <a:cs typeface="Times New Roman"/>
              </a:rPr>
              <a:t>slabých </a:t>
            </a:r>
            <a:r>
              <a:rPr lang="sk-SK" dirty="0" smtClean="0">
                <a:latin typeface="+mj-lt"/>
                <a:ea typeface="Calibri"/>
                <a:cs typeface="Times New Roman"/>
              </a:rPr>
              <a:t>rodín, ktorí by v budúcnosti mohli predstavovať ich </a:t>
            </a:r>
            <a:r>
              <a:rPr lang="sk-SK" dirty="0">
                <a:latin typeface="+mj-lt"/>
                <a:ea typeface="Calibri"/>
                <a:cs typeface="Times New Roman"/>
              </a:rPr>
              <a:t>budúcich kvalifikovaných zamestnancov)</a:t>
            </a:r>
            <a:endParaRPr lang="sk-SK" dirty="0">
              <a:latin typeface="+mj-lt"/>
              <a:ea typeface="Times New Roman"/>
              <a:cs typeface="Times New Roman"/>
            </a:endParaRPr>
          </a:p>
          <a:p>
            <a:pPr algn="l">
              <a:lnSpc>
                <a:spcPct val="115000"/>
              </a:lnSpc>
              <a:spcAft>
                <a:spcPts val="0"/>
              </a:spcAft>
            </a:pPr>
            <a:r>
              <a:rPr lang="sk-SK" dirty="0">
                <a:highlight>
                  <a:srgbClr val="FFFF00"/>
                </a:highlight>
                <a:latin typeface="+mj-lt"/>
                <a:ea typeface="Calibri"/>
                <a:cs typeface="Times New Roman"/>
              </a:rPr>
              <a:t> </a:t>
            </a:r>
            <a:endParaRPr lang="sk-SK" dirty="0">
              <a:latin typeface="+mj-lt"/>
              <a:ea typeface="Times New Roman"/>
              <a:cs typeface="Times New Roman"/>
            </a:endParaRPr>
          </a:p>
          <a:p>
            <a:pPr marL="285750" indent="-285750" algn="l">
              <a:lnSpc>
                <a:spcPct val="115000"/>
              </a:lnSpc>
              <a:spcAft>
                <a:spcPts val="0"/>
              </a:spcAft>
              <a:buFont typeface="Arial" pitchFamily="34" charset="0"/>
              <a:buChar char="•"/>
            </a:pPr>
            <a:endParaRPr lang="sk-SK" sz="1600" dirty="0" smtClean="0">
              <a:latin typeface="Times New Roman"/>
              <a:ea typeface="Times New Roman"/>
              <a:cs typeface="Times New Roman"/>
            </a:endParaRPr>
          </a:p>
          <a:p>
            <a:pPr marL="285750" indent="-285750" algn="l">
              <a:lnSpc>
                <a:spcPct val="115000"/>
              </a:lnSpc>
              <a:spcAft>
                <a:spcPts val="0"/>
              </a:spcAft>
              <a:buFont typeface="Arial" pitchFamily="34" charset="0"/>
              <a:buChar char="•"/>
            </a:pPr>
            <a:endParaRPr lang="sk-SK" sz="1600" dirty="0">
              <a:effectLst/>
              <a:latin typeface="Times New Roman"/>
              <a:ea typeface="Times New Roman"/>
              <a:cs typeface="Times New Roman"/>
            </a:endParaRPr>
          </a:p>
          <a:p>
            <a:pPr marL="285750" indent="-285750" algn="l">
              <a:lnSpc>
                <a:spcPct val="115000"/>
              </a:lnSpc>
              <a:spcAft>
                <a:spcPts val="0"/>
              </a:spcAft>
              <a:buFont typeface="Arial" pitchFamily="34" charset="0"/>
              <a:buChar char="•"/>
            </a:pPr>
            <a:endParaRPr lang="sk-SK" sz="1600" dirty="0">
              <a:effectLst/>
              <a:latin typeface="Calibri"/>
              <a:ea typeface="Times New Roman"/>
              <a:cs typeface="Times New Roman"/>
            </a:endParaRPr>
          </a:p>
        </p:txBody>
      </p:sp>
      <p:sp>
        <p:nvSpPr>
          <p:cNvPr id="5" name="Zástupný symbol čísla snímky 4"/>
          <p:cNvSpPr>
            <a:spLocks noGrp="1"/>
          </p:cNvSpPr>
          <p:nvPr>
            <p:ph type="sldNum" sz="quarter" idx="12"/>
          </p:nvPr>
        </p:nvSpPr>
        <p:spPr/>
        <p:txBody>
          <a:bodyPr/>
          <a:lstStyle/>
          <a:p>
            <a:pPr>
              <a:defRPr/>
            </a:pPr>
            <a:fld id="{77529328-8E10-4D46-8845-D211E2F0042C}" type="slidenum">
              <a:rPr lang="sk-SK" smtClean="0"/>
              <a:pPr>
                <a:defRPr/>
              </a:pPr>
              <a:t>34</a:t>
            </a:fld>
            <a:endParaRPr lang="sk-SK"/>
          </a:p>
        </p:txBody>
      </p:sp>
    </p:spTree>
    <p:extLst>
      <p:ext uri="{BB962C8B-B14F-4D97-AF65-F5344CB8AC3E}">
        <p14:creationId xmlns:p14="http://schemas.microsoft.com/office/powerpoint/2010/main" val="13952276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Obdĺžnik 1"/>
          <p:cNvSpPr/>
          <p:nvPr/>
        </p:nvSpPr>
        <p:spPr>
          <a:xfrm>
            <a:off x="179512" y="515895"/>
            <a:ext cx="8568952" cy="4693593"/>
          </a:xfrm>
          <a:prstGeom prst="rect">
            <a:avLst/>
          </a:prstGeom>
        </p:spPr>
        <p:txBody>
          <a:bodyPr wrap="square">
            <a:spAutoFit/>
          </a:bodyPr>
          <a:lstStyle/>
          <a:p>
            <a:pPr algn="l">
              <a:lnSpc>
                <a:spcPct val="115000"/>
              </a:lnSpc>
              <a:spcAft>
                <a:spcPts val="0"/>
              </a:spcAft>
            </a:pPr>
            <a:endParaRPr lang="sk-SK" sz="2000" dirty="0" smtClean="0">
              <a:latin typeface="+mj-lt"/>
              <a:ea typeface="Calibri"/>
              <a:cs typeface="Times New Roman"/>
            </a:endParaRPr>
          </a:p>
          <a:p>
            <a:pPr marL="342900" indent="-342900" algn="l">
              <a:lnSpc>
                <a:spcPct val="115000"/>
              </a:lnSpc>
              <a:spcAft>
                <a:spcPts val="0"/>
              </a:spcAft>
              <a:buFont typeface="Arial" pitchFamily="34" charset="0"/>
              <a:buChar char="•"/>
            </a:pPr>
            <a:r>
              <a:rPr lang="sk-SK" sz="2000" dirty="0" smtClean="0">
                <a:latin typeface="+mj-lt"/>
                <a:ea typeface="Calibri"/>
                <a:cs typeface="Times New Roman"/>
              </a:rPr>
              <a:t>V</a:t>
            </a:r>
            <a:r>
              <a:rPr lang="sk-SK" sz="2000" dirty="0">
                <a:latin typeface="+mj-lt"/>
                <a:ea typeface="Calibri"/>
                <a:cs typeface="Times New Roman"/>
              </a:rPr>
              <a:t> súčasnosti prebiehajúci proces prípravy plánovacích dokumentov mal by rešpektovať metodiku </a:t>
            </a:r>
            <a:r>
              <a:rPr lang="sk-SK" sz="2000" dirty="0" err="1">
                <a:latin typeface="+mj-lt"/>
                <a:ea typeface="Calibri"/>
                <a:cs typeface="Times New Roman"/>
              </a:rPr>
              <a:t>komunitného</a:t>
            </a:r>
            <a:r>
              <a:rPr lang="sk-SK" sz="2000" dirty="0">
                <a:latin typeface="+mj-lt"/>
                <a:ea typeface="Calibri"/>
                <a:cs typeface="Times New Roman"/>
              </a:rPr>
              <a:t> plánovania v oblasti sociálnych služieb, čo by postupne odstránilo všeobecne anonymné riešenia v tejto oblasti.   </a:t>
            </a:r>
            <a:endParaRPr lang="sk-SK" sz="2000" dirty="0">
              <a:latin typeface="+mj-lt"/>
              <a:ea typeface="Times New Roman"/>
              <a:cs typeface="Times New Roman"/>
            </a:endParaRPr>
          </a:p>
          <a:p>
            <a:pPr algn="l">
              <a:lnSpc>
                <a:spcPct val="115000"/>
              </a:lnSpc>
              <a:spcAft>
                <a:spcPts val="0"/>
              </a:spcAft>
            </a:pPr>
            <a:r>
              <a:rPr lang="sk-SK" sz="2000" dirty="0">
                <a:highlight>
                  <a:srgbClr val="FFFF00"/>
                </a:highlight>
                <a:latin typeface="+mj-lt"/>
                <a:ea typeface="Calibri"/>
                <a:cs typeface="Times New Roman"/>
              </a:rPr>
              <a:t> </a:t>
            </a:r>
            <a:endParaRPr lang="sk-SK" sz="2000" dirty="0">
              <a:latin typeface="+mj-lt"/>
              <a:ea typeface="Times New Roman"/>
              <a:cs typeface="Times New Roman"/>
            </a:endParaRPr>
          </a:p>
          <a:p>
            <a:pPr marL="342900" indent="-342900" algn="l">
              <a:lnSpc>
                <a:spcPct val="115000"/>
              </a:lnSpc>
              <a:spcAft>
                <a:spcPts val="0"/>
              </a:spcAft>
              <a:buFont typeface="Arial" pitchFamily="34" charset="0"/>
              <a:buChar char="•"/>
            </a:pPr>
            <a:r>
              <a:rPr lang="sk-SK" sz="2000" dirty="0" smtClean="0">
                <a:latin typeface="+mj-lt"/>
                <a:ea typeface="Calibri"/>
                <a:cs typeface="Times New Roman"/>
              </a:rPr>
              <a:t>Málo </a:t>
            </a:r>
            <a:r>
              <a:rPr lang="sk-SK" sz="2000" dirty="0">
                <a:latin typeface="+mj-lt"/>
                <a:ea typeface="Calibri"/>
                <a:cs typeface="Times New Roman"/>
              </a:rPr>
              <a:t>informácií o nových formách sociálnych služieb, nedostatočná informovanosť občanov o všetkých formách a poskytovateľoch sociálnych služieb vyvoláva nutnosť väčšou mierou a prístupnou formou zabezpečiť informovanosť (napr. obce cez </a:t>
            </a:r>
            <a:r>
              <a:rPr lang="sk-SK" sz="2000" dirty="0" smtClean="0">
                <a:latin typeface="+mj-lt"/>
                <a:ea typeface="Calibri"/>
                <a:cs typeface="Times New Roman"/>
              </a:rPr>
              <a:t>svoje </a:t>
            </a:r>
            <a:r>
              <a:rPr lang="sk-SK" sz="2000" dirty="0">
                <a:latin typeface="+mj-lt"/>
                <a:ea typeface="Calibri"/>
                <a:cs typeface="Times New Roman"/>
              </a:rPr>
              <a:t>web </a:t>
            </a:r>
            <a:r>
              <a:rPr lang="sk-SK" sz="2000" dirty="0" smtClean="0">
                <a:latin typeface="+mj-lt"/>
                <a:ea typeface="Calibri"/>
                <a:cs typeface="Times New Roman"/>
              </a:rPr>
              <a:t>stránky, </a:t>
            </a:r>
            <a:r>
              <a:rPr lang="sk-SK" sz="2000" dirty="0">
                <a:latin typeface="+mj-lt"/>
                <a:ea typeface="Calibri"/>
                <a:cs typeface="Times New Roman"/>
              </a:rPr>
              <a:t>ako </a:t>
            </a:r>
            <a:r>
              <a:rPr lang="sk-SK" sz="2000" dirty="0" smtClean="0">
                <a:latin typeface="+mj-lt"/>
                <a:ea typeface="Calibri"/>
                <a:cs typeface="Times New Roman"/>
              </a:rPr>
              <a:t>aj počas úradných hodín, prípadne zabezpečením konzultácií). </a:t>
            </a:r>
            <a:r>
              <a:rPr lang="sk-SK" sz="2000" dirty="0">
                <a:latin typeface="+mj-lt"/>
                <a:ea typeface="Calibri"/>
                <a:cs typeface="Times New Roman"/>
              </a:rPr>
              <a:t>V</a:t>
            </a:r>
            <a:r>
              <a:rPr lang="sk-SK" sz="2000" dirty="0" smtClean="0">
                <a:latin typeface="+mj-lt"/>
                <a:ea typeface="Calibri"/>
                <a:cs typeface="Times New Roman"/>
              </a:rPr>
              <a:t> súčasnosti </a:t>
            </a:r>
            <a:r>
              <a:rPr lang="sk-SK" sz="2000" dirty="0">
                <a:latin typeface="+mj-lt"/>
                <a:ea typeface="Calibri"/>
                <a:cs typeface="Times New Roman"/>
              </a:rPr>
              <a:t>sa vytvárajúce </a:t>
            </a:r>
            <a:r>
              <a:rPr lang="sk-SK" sz="2000" dirty="0" smtClean="0">
                <a:latin typeface="+mj-lt"/>
                <a:ea typeface="Calibri"/>
                <a:cs typeface="Times New Roman"/>
              </a:rPr>
              <a:t>informačné pracoviská v rámci </a:t>
            </a:r>
            <a:r>
              <a:rPr lang="sk-SK" sz="2000" dirty="0">
                <a:latin typeface="+mj-lt"/>
                <a:ea typeface="Calibri"/>
                <a:cs typeface="Times New Roman"/>
              </a:rPr>
              <a:t>samosprávnych krajov nie sú dostatočne </a:t>
            </a:r>
            <a:r>
              <a:rPr lang="sk-SK" sz="2000" dirty="0" smtClean="0">
                <a:latin typeface="+mj-lt"/>
                <a:ea typeface="Calibri"/>
                <a:cs typeface="Times New Roman"/>
              </a:rPr>
              <a:t>prístupné občanom z </a:t>
            </a:r>
            <a:r>
              <a:rPr lang="sk-SK" sz="2000" dirty="0">
                <a:latin typeface="+mj-lt"/>
                <a:ea typeface="Calibri"/>
                <a:cs typeface="Times New Roman"/>
              </a:rPr>
              <a:t>celého územia kraja. </a:t>
            </a:r>
            <a:endParaRPr lang="sk-SK" sz="2000" dirty="0">
              <a:latin typeface="+mj-lt"/>
              <a:ea typeface="Times New Roman"/>
              <a:cs typeface="Times New Roman"/>
            </a:endParaRPr>
          </a:p>
          <a:p>
            <a:pPr algn="l">
              <a:lnSpc>
                <a:spcPct val="115000"/>
              </a:lnSpc>
              <a:spcAft>
                <a:spcPts val="0"/>
              </a:spcAft>
            </a:pPr>
            <a:r>
              <a:rPr lang="sk-SK" sz="2000" dirty="0">
                <a:latin typeface="+mj-lt"/>
                <a:ea typeface="Calibri"/>
                <a:cs typeface="Times New Roman"/>
              </a:rPr>
              <a:t> </a:t>
            </a:r>
            <a:endParaRPr lang="sk-SK" sz="2000" dirty="0">
              <a:effectLst/>
              <a:latin typeface="+mj-lt"/>
              <a:ea typeface="Times New Roman"/>
              <a:cs typeface="Times New Roman"/>
            </a:endParaRPr>
          </a:p>
        </p:txBody>
      </p:sp>
      <p:sp>
        <p:nvSpPr>
          <p:cNvPr id="5" name="Zástupný symbol čísla snímky 4"/>
          <p:cNvSpPr>
            <a:spLocks noGrp="1"/>
          </p:cNvSpPr>
          <p:nvPr>
            <p:ph type="sldNum" sz="quarter" idx="12"/>
          </p:nvPr>
        </p:nvSpPr>
        <p:spPr/>
        <p:txBody>
          <a:bodyPr/>
          <a:lstStyle/>
          <a:p>
            <a:pPr>
              <a:defRPr/>
            </a:pPr>
            <a:fld id="{77529328-8E10-4D46-8845-D211E2F0042C}" type="slidenum">
              <a:rPr lang="sk-SK" smtClean="0"/>
              <a:pPr>
                <a:defRPr/>
              </a:pPr>
              <a:t>35</a:t>
            </a:fld>
            <a:endParaRPr lang="sk-SK"/>
          </a:p>
        </p:txBody>
      </p:sp>
    </p:spTree>
    <p:extLst>
      <p:ext uri="{BB962C8B-B14F-4D97-AF65-F5344CB8AC3E}">
        <p14:creationId xmlns:p14="http://schemas.microsoft.com/office/powerpoint/2010/main" val="8617279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29"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ástupný symbol čísla snímky 3"/>
          <p:cNvSpPr>
            <a:spLocks noGrp="1"/>
          </p:cNvSpPr>
          <p:nvPr>
            <p:ph type="sldNum" sz="quarter" idx="12"/>
          </p:nvPr>
        </p:nvSpPr>
        <p:spPr/>
        <p:txBody>
          <a:bodyPr/>
          <a:lstStyle/>
          <a:p>
            <a:pPr>
              <a:defRPr/>
            </a:pPr>
            <a:fld id="{77529328-8E10-4D46-8845-D211E2F0042C}" type="slidenum">
              <a:rPr lang="sk-SK" smtClean="0"/>
              <a:pPr>
                <a:defRPr/>
              </a:pPr>
              <a:t>36</a:t>
            </a:fld>
            <a:endParaRPr lang="sk-SK"/>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078"/>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Obdĺžnik 1"/>
          <p:cNvSpPr/>
          <p:nvPr/>
        </p:nvSpPr>
        <p:spPr>
          <a:xfrm>
            <a:off x="467544" y="980728"/>
            <a:ext cx="7632848" cy="4708981"/>
          </a:xfrm>
          <a:prstGeom prst="rect">
            <a:avLst/>
          </a:prstGeom>
        </p:spPr>
        <p:txBody>
          <a:bodyPr wrap="square">
            <a:spAutoFit/>
          </a:bodyPr>
          <a:lstStyle/>
          <a:p>
            <a:pPr algn="l"/>
            <a:r>
              <a:rPr lang="sk-SK" sz="2000" dirty="0">
                <a:latin typeface="+mj-lt"/>
              </a:rPr>
              <a:t>Rozloženie poskytovaných služieb pre  mentálne a telesne postihnutých je na území kraja nerovnomerné a súčasne je zastúpených málo druhov a typov týchto služieb. Celková kapacita v zariadeniach pre mentálne a telesne postihnutých občanov je 1 242 miest v kraji. (Podľa okresov je stav nasledovný: Košice – mesto 285, Košice – okolie 255, Michalovce 230, Trebišov 0, Spišská Nová Ves 191, Rožňava 151, Gelnica 100, Sobrance 0). Opatrovateľská služba je pre zdravotne postihnutých občanov meniacou sa veličinou. Podľa posledných informácií poskytli túto službu 345 občanom kraja, z toho najviac v meste Košice. Takýto malý počet obyvateľov, ktorým bola poskytnutá opatrovateľská služba nezodpovedá potrebám tejto časti obyvateľstva. Jej rozširovanie je neodkladnou výzvou pre budúce obdobie. Chránené bývanie, ako moderná forma sociálnej služby, sa poskytuje len v troch okresov kraja (mesto Košice, Michalovce, Spišská Nová Ves) a podľa nájdených údajov len pre 55 osôb. </a:t>
            </a:r>
          </a:p>
        </p:txBody>
      </p:sp>
    </p:spTree>
    <p:extLst>
      <p:ext uri="{BB962C8B-B14F-4D97-AF65-F5344CB8AC3E}">
        <p14:creationId xmlns:p14="http://schemas.microsoft.com/office/powerpoint/2010/main" val="2997266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1"/>
          <p:cNvPicPr>
            <a:picLocks noChangeAspect="1"/>
          </p:cNvPicPr>
          <p:nvPr/>
        </p:nvPicPr>
        <p:blipFill>
          <a:blip r:embed="rId2"/>
          <a:srcRect/>
          <a:stretch>
            <a:fillRect/>
          </a:stretch>
        </p:blipFill>
        <p:spPr bwMode="auto">
          <a:xfrm>
            <a:off x="17947" y="0"/>
            <a:ext cx="9142413" cy="6858000"/>
          </a:xfrm>
          <a:prstGeom prst="rect">
            <a:avLst/>
          </a:prstGeom>
          <a:noFill/>
          <a:ln w="9525">
            <a:noFill/>
            <a:miter lim="800000"/>
            <a:headEnd/>
            <a:tailEnd/>
          </a:ln>
        </p:spPr>
      </p:pic>
      <p:sp>
        <p:nvSpPr>
          <p:cNvPr id="38915" name="Text Box 3"/>
          <p:cNvSpPr txBox="1">
            <a:spLocks noChangeArrowheads="1"/>
          </p:cNvSpPr>
          <p:nvPr/>
        </p:nvSpPr>
        <p:spPr bwMode="auto">
          <a:xfrm>
            <a:off x="539552" y="548680"/>
            <a:ext cx="8280920" cy="3416320"/>
          </a:xfrm>
          <a:prstGeom prst="rect">
            <a:avLst/>
          </a:prstGeom>
          <a:noFill/>
          <a:ln w="9525">
            <a:noFill/>
            <a:miter lim="800000"/>
            <a:headEnd/>
            <a:tailEnd/>
          </a:ln>
          <a:effectLst/>
        </p:spPr>
        <p:txBody>
          <a:bodyPr wrap="square">
            <a:spAutoFit/>
          </a:bodyPr>
          <a:lstStyle/>
          <a:p>
            <a:pPr algn="l"/>
            <a:r>
              <a:rPr lang="sk-SK" sz="2400" b="1" dirty="0" smtClean="0">
                <a:latin typeface="+mj-lt"/>
              </a:rPr>
              <a:t>Pri analýze sociálneho stavu sme sa zaoberali nasledujúcimi základnými faktormi, ktoré tvoria aj obsah práce: </a:t>
            </a:r>
            <a:endParaRPr lang="sk-SK" sz="2400" b="1" dirty="0">
              <a:latin typeface="+mj-lt"/>
            </a:endParaRPr>
          </a:p>
          <a:p>
            <a:pPr algn="l"/>
            <a:r>
              <a:rPr lang="sk-SK" sz="2400" b="1" dirty="0">
                <a:latin typeface="+mj-lt"/>
              </a:rPr>
              <a:t>                   1. </a:t>
            </a:r>
            <a:r>
              <a:rPr lang="sk-SK" sz="2400" b="1" dirty="0" err="1">
                <a:latin typeface="+mj-lt"/>
              </a:rPr>
              <a:t>socio-demografické</a:t>
            </a:r>
            <a:r>
              <a:rPr lang="sk-SK" sz="2400" b="1" dirty="0">
                <a:latin typeface="+mj-lt"/>
              </a:rPr>
              <a:t> ukazovatele</a:t>
            </a:r>
          </a:p>
          <a:p>
            <a:pPr algn="l"/>
            <a:r>
              <a:rPr lang="sk-SK" sz="2400" b="1" dirty="0">
                <a:latin typeface="+mj-lt"/>
              </a:rPr>
              <a:t>                   2. charakteristické zdravotné štatistické údaje</a:t>
            </a:r>
          </a:p>
          <a:p>
            <a:pPr algn="l"/>
            <a:r>
              <a:rPr lang="sk-SK" sz="2400" b="1" dirty="0">
                <a:latin typeface="+mj-lt"/>
              </a:rPr>
              <a:t>                   3. základné (ako aj špecifické) ekonomické aspekty</a:t>
            </a:r>
          </a:p>
          <a:p>
            <a:pPr algn="l"/>
            <a:r>
              <a:rPr lang="sk-SK" sz="2400" b="1" dirty="0">
                <a:latin typeface="+mj-lt"/>
              </a:rPr>
              <a:t>                   4. sociálna </a:t>
            </a:r>
            <a:r>
              <a:rPr lang="sk-SK" sz="2400" b="1" dirty="0" smtClean="0">
                <a:latin typeface="+mj-lt"/>
              </a:rPr>
              <a:t>mapa regiónov</a:t>
            </a:r>
            <a:endParaRPr lang="sk-SK" sz="2400" b="1" dirty="0">
              <a:latin typeface="+mj-lt"/>
            </a:endParaRPr>
          </a:p>
          <a:p>
            <a:pPr algn="l"/>
            <a:r>
              <a:rPr lang="sk-SK" sz="2400" b="1" dirty="0">
                <a:latin typeface="+mj-lt"/>
              </a:rPr>
              <a:t>                   5. analýza </a:t>
            </a:r>
            <a:r>
              <a:rPr lang="sk-SK" sz="2400" b="1" dirty="0" smtClean="0">
                <a:latin typeface="+mj-lt"/>
              </a:rPr>
              <a:t>empirického </a:t>
            </a:r>
            <a:r>
              <a:rPr lang="sk-SK" sz="2400" b="1" dirty="0">
                <a:latin typeface="+mj-lt"/>
              </a:rPr>
              <a:t>výskumu realizovaná </a:t>
            </a:r>
            <a:endParaRPr lang="sk-SK" sz="2400" b="1" dirty="0" smtClean="0">
              <a:latin typeface="+mj-lt"/>
            </a:endParaRPr>
          </a:p>
          <a:p>
            <a:pPr algn="l"/>
            <a:r>
              <a:rPr lang="sk-SK" sz="2400" b="1" dirty="0">
                <a:latin typeface="+mj-lt"/>
              </a:rPr>
              <a:t> </a:t>
            </a:r>
            <a:r>
              <a:rPr lang="sk-SK" sz="2400" b="1" dirty="0" smtClean="0">
                <a:latin typeface="+mj-lt"/>
              </a:rPr>
              <a:t>                      pomocou </a:t>
            </a:r>
            <a:r>
              <a:rPr lang="sk-SK" sz="2400" b="1" dirty="0">
                <a:latin typeface="+mj-lt"/>
              </a:rPr>
              <a:t>dotazníkov (sonda)</a:t>
            </a:r>
          </a:p>
          <a:p>
            <a:pPr algn="l"/>
            <a:r>
              <a:rPr lang="sk-SK" sz="2400" b="1" dirty="0">
                <a:latin typeface="+mj-lt"/>
              </a:rPr>
              <a:t>                   6. </a:t>
            </a:r>
            <a:r>
              <a:rPr lang="sk-SK" sz="2400" b="1" dirty="0" smtClean="0">
                <a:latin typeface="+mj-lt"/>
              </a:rPr>
              <a:t>komparatívne štúdie</a:t>
            </a:r>
            <a:endParaRPr lang="sk-SK" sz="2400" b="1" dirty="0">
              <a:latin typeface="+mj-lt"/>
            </a:endParaRPr>
          </a:p>
        </p:txBody>
      </p:sp>
      <p:sp>
        <p:nvSpPr>
          <p:cNvPr id="4" name="Zástupný symbol čísla snímky 3"/>
          <p:cNvSpPr>
            <a:spLocks noGrp="1"/>
          </p:cNvSpPr>
          <p:nvPr>
            <p:ph type="sldNum" sz="quarter" idx="12"/>
          </p:nvPr>
        </p:nvSpPr>
        <p:spPr/>
        <p:txBody>
          <a:bodyPr/>
          <a:lstStyle/>
          <a:p>
            <a:pPr>
              <a:defRPr/>
            </a:pPr>
            <a:fld id="{77529328-8E10-4D46-8845-D211E2F0042C}" type="slidenum">
              <a:rPr lang="sk-SK" smtClean="0"/>
              <a:pPr>
                <a:defRPr/>
              </a:pPr>
              <a:t>4</a:t>
            </a:fld>
            <a:endParaRPr lang="sk-SK"/>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1"/>
          <p:cNvPicPr>
            <a:picLocks noChangeAspect="1"/>
          </p:cNvPicPr>
          <p:nvPr/>
        </p:nvPicPr>
        <p:blipFill>
          <a:blip r:embed="rId2"/>
          <a:srcRect/>
          <a:stretch>
            <a:fillRect/>
          </a:stretch>
        </p:blipFill>
        <p:spPr bwMode="auto">
          <a:xfrm>
            <a:off x="-6350" y="0"/>
            <a:ext cx="9142413" cy="6858000"/>
          </a:xfrm>
          <a:prstGeom prst="rect">
            <a:avLst/>
          </a:prstGeom>
          <a:noFill/>
          <a:ln w="9525">
            <a:noFill/>
            <a:miter lim="800000"/>
            <a:headEnd/>
            <a:tailEnd/>
          </a:ln>
        </p:spPr>
      </p:pic>
      <p:sp>
        <p:nvSpPr>
          <p:cNvPr id="37891" name="Text Box 3"/>
          <p:cNvSpPr txBox="1">
            <a:spLocks noChangeArrowheads="1"/>
          </p:cNvSpPr>
          <p:nvPr/>
        </p:nvSpPr>
        <p:spPr bwMode="auto">
          <a:xfrm>
            <a:off x="179512" y="1000125"/>
            <a:ext cx="8280920" cy="6247864"/>
          </a:xfrm>
          <a:prstGeom prst="rect">
            <a:avLst/>
          </a:prstGeom>
          <a:noFill/>
          <a:ln w="9525">
            <a:noFill/>
            <a:miter lim="800000"/>
            <a:headEnd/>
            <a:tailEnd/>
          </a:ln>
          <a:effectLst/>
        </p:spPr>
        <p:txBody>
          <a:bodyPr wrap="square">
            <a:spAutoFit/>
          </a:bodyPr>
          <a:lstStyle/>
          <a:p>
            <a:r>
              <a:rPr lang="en-US" sz="2000" b="1" dirty="0" err="1">
                <a:latin typeface="+mj-lt"/>
              </a:rPr>
              <a:t>Sociálna</a:t>
            </a:r>
            <a:r>
              <a:rPr lang="en-US" sz="2000" b="1" dirty="0">
                <a:latin typeface="+mj-lt"/>
              </a:rPr>
              <a:t> </a:t>
            </a:r>
            <a:r>
              <a:rPr lang="sk-SK" sz="2000" b="1" dirty="0" smtClean="0">
                <a:latin typeface="+mj-lt"/>
              </a:rPr>
              <a:t>mapa</a:t>
            </a:r>
            <a:r>
              <a:rPr lang="en-US" sz="2000" b="1" dirty="0" smtClean="0">
                <a:latin typeface="+mj-lt"/>
              </a:rPr>
              <a:t> </a:t>
            </a:r>
            <a:r>
              <a:rPr lang="en-US" sz="2000" b="1" dirty="0" err="1">
                <a:latin typeface="+mj-lt"/>
              </a:rPr>
              <a:t>Košického</a:t>
            </a:r>
            <a:r>
              <a:rPr lang="en-US" sz="2000" b="1" dirty="0">
                <a:latin typeface="+mj-lt"/>
              </a:rPr>
              <a:t> </a:t>
            </a:r>
            <a:r>
              <a:rPr lang="en-US" sz="2000" b="1" dirty="0" err="1">
                <a:latin typeface="+mj-lt"/>
              </a:rPr>
              <a:t>kraja</a:t>
            </a:r>
            <a:endParaRPr lang="en-US" sz="2000" b="1" dirty="0">
              <a:latin typeface="+mj-lt"/>
            </a:endParaRPr>
          </a:p>
          <a:p>
            <a:pPr algn="l"/>
            <a:r>
              <a:rPr lang="en-US" sz="2000" b="1" dirty="0">
                <a:latin typeface="+mj-lt"/>
              </a:rPr>
              <a:t> </a:t>
            </a:r>
            <a:r>
              <a:rPr lang="sk-SK" sz="2000" b="1" dirty="0" smtClean="0">
                <a:latin typeface="+mj-lt"/>
              </a:rPr>
              <a:t>                               </a:t>
            </a:r>
            <a:r>
              <a:rPr lang="en-US" sz="2000" b="1" dirty="0" smtClean="0">
                <a:latin typeface="+mj-lt"/>
              </a:rPr>
              <a:t> </a:t>
            </a:r>
            <a:r>
              <a:rPr lang="en-US" sz="2000" b="1" dirty="0" err="1">
                <a:latin typeface="+mj-lt"/>
              </a:rPr>
              <a:t>vybrané</a:t>
            </a:r>
            <a:r>
              <a:rPr lang="en-US" sz="2000" b="1" dirty="0">
                <a:latin typeface="+mj-lt"/>
              </a:rPr>
              <a:t> </a:t>
            </a:r>
            <a:r>
              <a:rPr lang="en-US" sz="2000" b="1" dirty="0" err="1">
                <a:latin typeface="+mj-lt"/>
              </a:rPr>
              <a:t>špecifické</a:t>
            </a:r>
            <a:r>
              <a:rPr lang="en-US" sz="2000" b="1" dirty="0">
                <a:latin typeface="+mj-lt"/>
              </a:rPr>
              <a:t> </a:t>
            </a:r>
            <a:r>
              <a:rPr lang="en-US" sz="2000" b="1" dirty="0" err="1">
                <a:latin typeface="+mj-lt"/>
              </a:rPr>
              <a:t>problémy</a:t>
            </a:r>
            <a:r>
              <a:rPr lang="en-US" sz="2000" b="1" dirty="0">
                <a:latin typeface="+mj-lt"/>
              </a:rPr>
              <a:t> z </a:t>
            </a:r>
            <a:r>
              <a:rPr lang="en-US" sz="2000" b="1" dirty="0" err="1">
                <a:latin typeface="+mj-lt"/>
              </a:rPr>
              <a:t>prieskumu</a:t>
            </a:r>
            <a:endParaRPr lang="en-US" sz="2000" b="1" dirty="0">
              <a:latin typeface="+mj-lt"/>
            </a:endParaRPr>
          </a:p>
          <a:p>
            <a:endParaRPr lang="en-US" sz="2000" b="1" dirty="0">
              <a:latin typeface="+mj-lt"/>
            </a:endParaRPr>
          </a:p>
          <a:p>
            <a:pPr algn="l"/>
            <a:r>
              <a:rPr lang="sk-SK" sz="2000" dirty="0" smtClean="0">
                <a:latin typeface="+mj-lt"/>
              </a:rPr>
              <a:t>I. </a:t>
            </a:r>
            <a:r>
              <a:rPr lang="en-US" sz="2000" b="1" dirty="0" err="1" smtClean="0">
                <a:latin typeface="+mj-lt"/>
              </a:rPr>
              <a:t>Demografická</a:t>
            </a:r>
            <a:r>
              <a:rPr lang="en-US" sz="2000" b="1" dirty="0" smtClean="0">
                <a:latin typeface="+mj-lt"/>
              </a:rPr>
              <a:t> </a:t>
            </a:r>
            <a:r>
              <a:rPr lang="en-US" sz="2000" b="1" dirty="0" err="1">
                <a:latin typeface="+mj-lt"/>
              </a:rPr>
              <a:t>dynamika</a:t>
            </a:r>
            <a:r>
              <a:rPr lang="en-US" sz="2000" b="1" dirty="0">
                <a:latin typeface="+mj-lt"/>
              </a:rPr>
              <a:t> </a:t>
            </a:r>
            <a:r>
              <a:rPr lang="en-US" sz="2000" b="1" dirty="0" err="1">
                <a:latin typeface="+mj-lt"/>
              </a:rPr>
              <a:t>Košického</a:t>
            </a:r>
            <a:r>
              <a:rPr lang="en-US" sz="2000" b="1" dirty="0">
                <a:latin typeface="+mj-lt"/>
              </a:rPr>
              <a:t> </a:t>
            </a:r>
            <a:r>
              <a:rPr lang="en-US" sz="2000" b="1" dirty="0" err="1">
                <a:latin typeface="+mj-lt"/>
              </a:rPr>
              <a:t>kraja</a:t>
            </a:r>
            <a:r>
              <a:rPr lang="en-US" sz="2000" b="1" dirty="0">
                <a:latin typeface="+mj-lt"/>
              </a:rPr>
              <a:t> </a:t>
            </a:r>
            <a:r>
              <a:rPr lang="en-US" sz="2000" b="1" dirty="0" err="1">
                <a:latin typeface="+mj-lt"/>
              </a:rPr>
              <a:t>podľa</a:t>
            </a:r>
            <a:r>
              <a:rPr lang="en-US" sz="2000" b="1" dirty="0">
                <a:latin typeface="+mj-lt"/>
              </a:rPr>
              <a:t> </a:t>
            </a:r>
            <a:r>
              <a:rPr lang="en-US" sz="2000" b="1" dirty="0" err="1">
                <a:latin typeface="+mj-lt"/>
              </a:rPr>
              <a:t>vybraných</a:t>
            </a:r>
            <a:r>
              <a:rPr lang="en-US" sz="2000" b="1" dirty="0">
                <a:latin typeface="+mj-lt"/>
              </a:rPr>
              <a:t> </a:t>
            </a:r>
            <a:r>
              <a:rPr lang="en-US" sz="2000" b="1" dirty="0" err="1">
                <a:latin typeface="+mj-lt"/>
              </a:rPr>
              <a:t>faktorov</a:t>
            </a:r>
            <a:r>
              <a:rPr lang="en-US" sz="2000" b="1" dirty="0">
                <a:latin typeface="+mj-lt"/>
              </a:rPr>
              <a:t> </a:t>
            </a:r>
          </a:p>
          <a:p>
            <a:pPr algn="l"/>
            <a:r>
              <a:rPr lang="en-US" sz="2000" dirty="0">
                <a:latin typeface="+mj-lt"/>
              </a:rPr>
              <a:t>    </a:t>
            </a:r>
          </a:p>
          <a:p>
            <a:pPr algn="l"/>
            <a:r>
              <a:rPr lang="en-US" sz="2000" b="1" dirty="0" err="1">
                <a:latin typeface="+mj-lt"/>
              </a:rPr>
              <a:t>Súčasný</a:t>
            </a:r>
            <a:r>
              <a:rPr lang="en-US" sz="2000" b="1" dirty="0">
                <a:latin typeface="+mj-lt"/>
              </a:rPr>
              <a:t> </a:t>
            </a:r>
            <a:r>
              <a:rPr lang="en-US" sz="2000" b="1" dirty="0" err="1">
                <a:latin typeface="+mj-lt"/>
              </a:rPr>
              <a:t>globálny</a:t>
            </a:r>
            <a:r>
              <a:rPr lang="en-US" sz="2000" b="1" dirty="0">
                <a:latin typeface="+mj-lt"/>
              </a:rPr>
              <a:t> trend v </a:t>
            </a:r>
            <a:r>
              <a:rPr lang="en-US" sz="2000" b="1" dirty="0" err="1" smtClean="0">
                <a:latin typeface="+mj-lt"/>
              </a:rPr>
              <a:t>demografi</a:t>
            </a:r>
            <a:r>
              <a:rPr lang="sk-SK" sz="2000" b="1" dirty="0" smtClean="0">
                <a:latin typeface="+mj-lt"/>
              </a:rPr>
              <a:t>i</a:t>
            </a:r>
            <a:r>
              <a:rPr lang="en-US" sz="2000" b="1" dirty="0" smtClean="0">
                <a:latin typeface="+mj-lt"/>
              </a:rPr>
              <a:t> </a:t>
            </a:r>
            <a:endParaRPr lang="en-US" sz="2000" b="1" dirty="0">
              <a:latin typeface="+mj-lt"/>
            </a:endParaRPr>
          </a:p>
          <a:p>
            <a:pPr marL="342900" indent="-342900" algn="l">
              <a:buFontTx/>
              <a:buChar char="-"/>
            </a:pPr>
            <a:r>
              <a:rPr lang="en-US" sz="2000" dirty="0" err="1" smtClean="0">
                <a:latin typeface="+mj-lt"/>
              </a:rPr>
              <a:t>nové</a:t>
            </a:r>
            <a:r>
              <a:rPr lang="en-US" sz="2000" dirty="0" smtClean="0">
                <a:latin typeface="+mj-lt"/>
              </a:rPr>
              <a:t> </a:t>
            </a:r>
            <a:r>
              <a:rPr lang="en-US" sz="2000" dirty="0" err="1">
                <a:latin typeface="+mj-lt"/>
              </a:rPr>
              <a:t>reprodukčné</a:t>
            </a:r>
            <a:r>
              <a:rPr lang="en-US" sz="2000" dirty="0">
                <a:latin typeface="+mj-lt"/>
              </a:rPr>
              <a:t> </a:t>
            </a:r>
            <a:r>
              <a:rPr lang="en-US" sz="2000" dirty="0" err="1">
                <a:latin typeface="+mj-lt"/>
              </a:rPr>
              <a:t>správanie</a:t>
            </a:r>
            <a:r>
              <a:rPr lang="en-US" sz="2000" dirty="0">
                <a:latin typeface="+mj-lt"/>
              </a:rPr>
              <a:t> </a:t>
            </a:r>
            <a:r>
              <a:rPr lang="en-US" sz="2000" dirty="0" err="1">
                <a:latin typeface="+mj-lt"/>
              </a:rPr>
              <a:t>obyvateľstva</a:t>
            </a:r>
            <a:r>
              <a:rPr lang="en-US" sz="2000" dirty="0">
                <a:latin typeface="+mj-lt"/>
              </a:rPr>
              <a:t> </a:t>
            </a:r>
            <a:r>
              <a:rPr lang="en-US" sz="2000" dirty="0" err="1">
                <a:latin typeface="+mj-lt"/>
              </a:rPr>
              <a:t>ovplyvňuje</a:t>
            </a:r>
            <a:r>
              <a:rPr lang="en-US" sz="2000" dirty="0">
                <a:latin typeface="+mj-lt"/>
              </a:rPr>
              <a:t> </a:t>
            </a:r>
            <a:r>
              <a:rPr lang="en-US" sz="2000" dirty="0" err="1">
                <a:latin typeface="+mj-lt"/>
              </a:rPr>
              <a:t>všetky</a:t>
            </a:r>
            <a:r>
              <a:rPr lang="en-US" sz="2000" dirty="0">
                <a:latin typeface="+mj-lt"/>
              </a:rPr>
              <a:t> </a:t>
            </a:r>
            <a:r>
              <a:rPr lang="en-US" sz="2000" dirty="0" err="1">
                <a:latin typeface="+mj-lt"/>
              </a:rPr>
              <a:t>sféry</a:t>
            </a:r>
            <a:r>
              <a:rPr lang="en-US" sz="2000" dirty="0">
                <a:latin typeface="+mj-lt"/>
              </a:rPr>
              <a:t> </a:t>
            </a:r>
            <a:r>
              <a:rPr lang="en-US" sz="2000" dirty="0" err="1">
                <a:latin typeface="+mj-lt"/>
              </a:rPr>
              <a:t>života</a:t>
            </a:r>
            <a:r>
              <a:rPr lang="en-US" sz="2000" dirty="0">
                <a:latin typeface="+mj-lt"/>
              </a:rPr>
              <a:t> </a:t>
            </a:r>
            <a:r>
              <a:rPr lang="sk-SK" sz="2000" dirty="0" smtClean="0">
                <a:latin typeface="+mj-lt"/>
              </a:rPr>
              <a:t> </a:t>
            </a:r>
          </a:p>
          <a:p>
            <a:pPr algn="l"/>
            <a:r>
              <a:rPr lang="sk-SK" sz="2000" dirty="0">
                <a:latin typeface="+mj-lt"/>
              </a:rPr>
              <a:t> </a:t>
            </a:r>
            <a:r>
              <a:rPr lang="sk-SK" sz="2000" dirty="0" smtClean="0">
                <a:latin typeface="+mj-lt"/>
              </a:rPr>
              <a:t>     </a:t>
            </a:r>
            <a:r>
              <a:rPr lang="en-US" sz="2000" dirty="0" err="1" smtClean="0">
                <a:latin typeface="+mj-lt"/>
              </a:rPr>
              <a:t>spoločnosti</a:t>
            </a:r>
            <a:endParaRPr lang="en-US" sz="2000" dirty="0">
              <a:latin typeface="+mj-lt"/>
            </a:endParaRPr>
          </a:p>
          <a:p>
            <a:pPr marL="342900" indent="-342900" algn="l">
              <a:buFontTx/>
              <a:buChar char="-"/>
            </a:pPr>
            <a:r>
              <a:rPr lang="sk-SK" sz="2000" dirty="0" smtClean="0">
                <a:latin typeface="+mj-lt"/>
              </a:rPr>
              <a:t>s</a:t>
            </a:r>
            <a:r>
              <a:rPr lang="en-US" sz="2000" dirty="0" err="1" smtClean="0">
                <a:latin typeface="+mj-lt"/>
              </a:rPr>
              <a:t>pomaľuje</a:t>
            </a:r>
            <a:r>
              <a:rPr lang="en-US" sz="2000" dirty="0" smtClean="0">
                <a:latin typeface="+mj-lt"/>
              </a:rPr>
              <a:t> </a:t>
            </a:r>
            <a:r>
              <a:rPr lang="sk-SK" sz="2000" dirty="0" smtClean="0">
                <a:latin typeface="+mj-lt"/>
              </a:rPr>
              <a:t>sa </a:t>
            </a:r>
            <a:r>
              <a:rPr lang="en-US" sz="2000" dirty="0" err="1" smtClean="0">
                <a:latin typeface="+mj-lt"/>
              </a:rPr>
              <a:t>celosvetový</a:t>
            </a:r>
            <a:r>
              <a:rPr lang="en-US" sz="2000" dirty="0" smtClean="0">
                <a:latin typeface="+mj-lt"/>
              </a:rPr>
              <a:t> </a:t>
            </a:r>
            <a:r>
              <a:rPr lang="en-US" sz="2000" dirty="0" err="1">
                <a:latin typeface="+mj-lt"/>
              </a:rPr>
              <a:t>intenzívny</a:t>
            </a:r>
            <a:r>
              <a:rPr lang="en-US" sz="2000" dirty="0">
                <a:latin typeface="+mj-lt"/>
              </a:rPr>
              <a:t> </a:t>
            </a:r>
            <a:r>
              <a:rPr lang="en-US" sz="2000" dirty="0" err="1">
                <a:latin typeface="+mj-lt"/>
              </a:rPr>
              <a:t>nárast</a:t>
            </a:r>
            <a:r>
              <a:rPr lang="en-US" sz="2000" dirty="0">
                <a:latin typeface="+mj-lt"/>
              </a:rPr>
              <a:t> </a:t>
            </a:r>
            <a:r>
              <a:rPr lang="en-US" sz="2000" dirty="0" err="1">
                <a:latin typeface="+mj-lt"/>
              </a:rPr>
              <a:t>počtu</a:t>
            </a:r>
            <a:r>
              <a:rPr lang="en-US" sz="2000" dirty="0">
                <a:latin typeface="+mj-lt"/>
              </a:rPr>
              <a:t> </a:t>
            </a:r>
            <a:r>
              <a:rPr lang="en-US" sz="2000" dirty="0" err="1" smtClean="0">
                <a:latin typeface="+mj-lt"/>
              </a:rPr>
              <a:t>obyvateľov</a:t>
            </a:r>
            <a:r>
              <a:rPr lang="sk-SK" sz="2000" dirty="0" smtClean="0">
                <a:latin typeface="+mj-lt"/>
              </a:rPr>
              <a:t> </a:t>
            </a:r>
            <a:r>
              <a:rPr lang="en-US" sz="2000" dirty="0" err="1" smtClean="0">
                <a:latin typeface="+mj-lt"/>
              </a:rPr>
              <a:t>vo</a:t>
            </a:r>
            <a:r>
              <a:rPr lang="en-US" sz="2000" dirty="0" smtClean="0">
                <a:latin typeface="+mj-lt"/>
              </a:rPr>
              <a:t> </a:t>
            </a:r>
            <a:r>
              <a:rPr lang="en-US" sz="2000" dirty="0" err="1">
                <a:latin typeface="+mj-lt"/>
              </a:rPr>
              <a:t>vyspelých</a:t>
            </a:r>
            <a:r>
              <a:rPr lang="en-US" sz="2000" dirty="0">
                <a:latin typeface="+mj-lt"/>
              </a:rPr>
              <a:t> </a:t>
            </a:r>
            <a:endParaRPr lang="sk-SK" sz="2000" dirty="0" smtClean="0">
              <a:latin typeface="+mj-lt"/>
            </a:endParaRPr>
          </a:p>
          <a:p>
            <a:pPr algn="l"/>
            <a:r>
              <a:rPr lang="sk-SK" sz="2000" dirty="0">
                <a:latin typeface="+mj-lt"/>
              </a:rPr>
              <a:t> </a:t>
            </a:r>
            <a:r>
              <a:rPr lang="sk-SK" sz="2000" dirty="0" smtClean="0">
                <a:latin typeface="+mj-lt"/>
              </a:rPr>
              <a:t>     </a:t>
            </a:r>
            <a:r>
              <a:rPr lang="en-US" sz="2000" dirty="0" err="1" smtClean="0">
                <a:latin typeface="+mj-lt"/>
              </a:rPr>
              <a:t>krajinách</a:t>
            </a:r>
            <a:r>
              <a:rPr lang="sk-SK" sz="2000" dirty="0" smtClean="0">
                <a:latin typeface="+mj-lt"/>
              </a:rPr>
              <a:t>,</a:t>
            </a:r>
            <a:r>
              <a:rPr lang="en-US" sz="2000" dirty="0" smtClean="0">
                <a:latin typeface="+mj-lt"/>
              </a:rPr>
              <a:t> </a:t>
            </a:r>
            <a:r>
              <a:rPr lang="en-US" sz="2000" dirty="0" err="1">
                <a:latin typeface="+mj-lt"/>
              </a:rPr>
              <a:t>znižuje</a:t>
            </a:r>
            <a:r>
              <a:rPr lang="en-US" sz="2000" dirty="0">
                <a:latin typeface="+mj-lt"/>
              </a:rPr>
              <a:t> </a:t>
            </a:r>
            <a:r>
              <a:rPr lang="en-US" sz="2000" dirty="0" err="1">
                <a:latin typeface="+mj-lt"/>
              </a:rPr>
              <a:t>sa</a:t>
            </a:r>
            <a:r>
              <a:rPr lang="en-US" sz="2000" dirty="0">
                <a:latin typeface="+mj-lt"/>
              </a:rPr>
              <a:t> </a:t>
            </a:r>
            <a:r>
              <a:rPr lang="en-US" sz="2000" dirty="0" err="1">
                <a:latin typeface="+mj-lt"/>
              </a:rPr>
              <a:t>prirodzený</a:t>
            </a:r>
            <a:r>
              <a:rPr lang="en-US" sz="2000" dirty="0">
                <a:latin typeface="+mj-lt"/>
              </a:rPr>
              <a:t> </a:t>
            </a:r>
            <a:r>
              <a:rPr lang="en-US" sz="2000" dirty="0" err="1">
                <a:latin typeface="+mj-lt"/>
              </a:rPr>
              <a:t>prírastok</a:t>
            </a:r>
            <a:r>
              <a:rPr lang="en-US" sz="2000" dirty="0">
                <a:latin typeface="+mj-lt"/>
              </a:rPr>
              <a:t> </a:t>
            </a:r>
            <a:r>
              <a:rPr lang="en-US" sz="2000" dirty="0" err="1">
                <a:latin typeface="+mj-lt"/>
              </a:rPr>
              <a:t>obyvateľstva</a:t>
            </a:r>
            <a:r>
              <a:rPr lang="en-US" sz="2000" dirty="0">
                <a:latin typeface="+mj-lt"/>
              </a:rPr>
              <a:t> a </a:t>
            </a:r>
            <a:r>
              <a:rPr lang="en-US" sz="2000" dirty="0" err="1">
                <a:latin typeface="+mj-lt"/>
              </a:rPr>
              <a:t>nastáva</a:t>
            </a:r>
            <a:r>
              <a:rPr lang="en-US" sz="2000" dirty="0">
                <a:latin typeface="+mj-lt"/>
              </a:rPr>
              <a:t> </a:t>
            </a:r>
            <a:r>
              <a:rPr lang="en-US" sz="2000" dirty="0" err="1">
                <a:latin typeface="+mj-lt"/>
              </a:rPr>
              <a:t>proces</a:t>
            </a:r>
            <a:r>
              <a:rPr lang="en-US" sz="2000" dirty="0">
                <a:latin typeface="+mj-lt"/>
              </a:rPr>
              <a:t> </a:t>
            </a:r>
            <a:r>
              <a:rPr lang="sk-SK" sz="2000" dirty="0" smtClean="0">
                <a:latin typeface="+mj-lt"/>
              </a:rPr>
              <a:t> </a:t>
            </a:r>
          </a:p>
          <a:p>
            <a:pPr algn="l"/>
            <a:r>
              <a:rPr lang="sk-SK" sz="2000" dirty="0">
                <a:latin typeface="+mj-lt"/>
              </a:rPr>
              <a:t> </a:t>
            </a:r>
            <a:r>
              <a:rPr lang="sk-SK" sz="2000" dirty="0" smtClean="0">
                <a:latin typeface="+mj-lt"/>
              </a:rPr>
              <a:t>     </a:t>
            </a:r>
            <a:r>
              <a:rPr lang="en-US" sz="2000" dirty="0" err="1" smtClean="0">
                <a:latin typeface="+mj-lt"/>
              </a:rPr>
              <a:t>starnutia</a:t>
            </a:r>
            <a:r>
              <a:rPr lang="en-US" sz="2000" dirty="0" smtClean="0">
                <a:latin typeface="+mj-lt"/>
              </a:rPr>
              <a:t> </a:t>
            </a:r>
            <a:r>
              <a:rPr lang="en-US" sz="2000" dirty="0" err="1">
                <a:latin typeface="+mj-lt"/>
              </a:rPr>
              <a:t>populácie</a:t>
            </a:r>
            <a:endParaRPr lang="en-US" sz="2000" dirty="0">
              <a:latin typeface="+mj-lt"/>
            </a:endParaRPr>
          </a:p>
          <a:p>
            <a:pPr marL="285750" indent="-285750" algn="l">
              <a:buFontTx/>
              <a:buChar char="-"/>
            </a:pPr>
            <a:r>
              <a:rPr lang="en-US" sz="2000" dirty="0" err="1" smtClean="0">
                <a:latin typeface="+mj-lt"/>
              </a:rPr>
              <a:t>dôsledkom</a:t>
            </a:r>
            <a:r>
              <a:rPr lang="en-US" sz="2000" dirty="0" smtClean="0">
                <a:latin typeface="+mj-lt"/>
              </a:rPr>
              <a:t> </a:t>
            </a:r>
            <a:r>
              <a:rPr lang="en-US" sz="2000" dirty="0" err="1" smtClean="0">
                <a:latin typeface="+mj-lt"/>
              </a:rPr>
              <a:t>nov</a:t>
            </a:r>
            <a:r>
              <a:rPr lang="sk-SK" sz="2000" dirty="0" err="1" smtClean="0">
                <a:latin typeface="+mj-lt"/>
              </a:rPr>
              <a:t>ých</a:t>
            </a:r>
            <a:r>
              <a:rPr lang="sk-SK" sz="2000" dirty="0" smtClean="0">
                <a:latin typeface="+mj-lt"/>
              </a:rPr>
              <a:t> demografických trendov</a:t>
            </a:r>
            <a:r>
              <a:rPr lang="en-US" sz="2000" dirty="0" smtClean="0">
                <a:latin typeface="+mj-lt"/>
              </a:rPr>
              <a:t> </a:t>
            </a:r>
            <a:r>
              <a:rPr lang="en-US" sz="2000" dirty="0" err="1">
                <a:latin typeface="+mj-lt"/>
              </a:rPr>
              <a:t>sú</a:t>
            </a:r>
            <a:r>
              <a:rPr lang="en-US" sz="2000" dirty="0">
                <a:latin typeface="+mj-lt"/>
              </a:rPr>
              <a:t> </a:t>
            </a:r>
            <a:r>
              <a:rPr lang="en-US" sz="2000" dirty="0" err="1">
                <a:latin typeface="+mj-lt"/>
              </a:rPr>
              <a:t>menej</a:t>
            </a:r>
            <a:r>
              <a:rPr lang="en-US" sz="2000" dirty="0">
                <a:latin typeface="+mj-lt"/>
              </a:rPr>
              <a:t> </a:t>
            </a:r>
            <a:r>
              <a:rPr lang="en-US" sz="2000" dirty="0" err="1">
                <a:latin typeface="+mj-lt"/>
              </a:rPr>
              <a:t>početné</a:t>
            </a:r>
            <a:r>
              <a:rPr lang="en-US" sz="2000" dirty="0">
                <a:latin typeface="+mj-lt"/>
              </a:rPr>
              <a:t> </a:t>
            </a:r>
            <a:r>
              <a:rPr lang="en-US" sz="2000" dirty="0" err="1">
                <a:latin typeface="+mj-lt"/>
              </a:rPr>
              <a:t>generácie</a:t>
            </a:r>
            <a:r>
              <a:rPr lang="en-US" sz="2000" dirty="0" smtClean="0">
                <a:latin typeface="+mj-lt"/>
              </a:rPr>
              <a:t>,</a:t>
            </a:r>
            <a:r>
              <a:rPr lang="sk-SK" sz="2000" dirty="0" smtClean="0">
                <a:latin typeface="+mj-lt"/>
              </a:rPr>
              <a:t> výrazné starnutie obyvateľstva v tradičných regiónoch Európy,</a:t>
            </a:r>
            <a:r>
              <a:rPr lang="en-US" sz="2000" dirty="0" smtClean="0">
                <a:latin typeface="+mj-lt"/>
              </a:rPr>
              <a:t> </a:t>
            </a:r>
            <a:r>
              <a:rPr lang="en-US" sz="2000" dirty="0" err="1">
                <a:latin typeface="+mj-lt"/>
              </a:rPr>
              <a:t>individualizmus</a:t>
            </a:r>
            <a:r>
              <a:rPr lang="en-US" sz="2000" dirty="0">
                <a:latin typeface="+mj-lt"/>
              </a:rPr>
              <a:t>, </a:t>
            </a:r>
            <a:r>
              <a:rPr lang="en-US" sz="2000" dirty="0" err="1">
                <a:latin typeface="+mj-lt"/>
              </a:rPr>
              <a:t>deštrukcia</a:t>
            </a:r>
            <a:r>
              <a:rPr lang="en-US" sz="2000" dirty="0">
                <a:latin typeface="+mj-lt"/>
              </a:rPr>
              <a:t> </a:t>
            </a:r>
            <a:r>
              <a:rPr lang="en-US" sz="2000" dirty="0" err="1">
                <a:latin typeface="+mj-lt"/>
              </a:rPr>
              <a:t>rodiny</a:t>
            </a:r>
            <a:r>
              <a:rPr lang="en-US" sz="2000" dirty="0">
                <a:latin typeface="+mj-lt"/>
              </a:rPr>
              <a:t>, </a:t>
            </a:r>
            <a:r>
              <a:rPr lang="en-US" sz="2000" dirty="0" err="1">
                <a:latin typeface="+mj-lt"/>
              </a:rPr>
              <a:t>migrácia</a:t>
            </a:r>
            <a:r>
              <a:rPr lang="en-US" sz="2000" dirty="0">
                <a:latin typeface="+mj-lt"/>
              </a:rPr>
              <a:t> </a:t>
            </a:r>
            <a:r>
              <a:rPr lang="en-US" sz="2000" dirty="0" err="1" smtClean="0">
                <a:latin typeface="+mj-lt"/>
              </a:rPr>
              <a:t>obyvateľstva</a:t>
            </a:r>
            <a:endParaRPr lang="sk-SK" sz="2000" dirty="0" smtClean="0">
              <a:latin typeface="+mj-lt"/>
            </a:endParaRPr>
          </a:p>
          <a:p>
            <a:pPr marL="285750" indent="-285750" algn="l">
              <a:buFontTx/>
              <a:buChar char="-"/>
            </a:pPr>
            <a:r>
              <a:rPr lang="sk-SK" sz="2000" dirty="0" smtClean="0">
                <a:latin typeface="+mj-lt"/>
              </a:rPr>
              <a:t>zmena  životných hodnôt </a:t>
            </a:r>
            <a:r>
              <a:rPr lang="sk-SK" sz="2000" dirty="0">
                <a:latin typeface="+mj-lt"/>
              </a:rPr>
              <a:t>v myslení ľudí, </a:t>
            </a:r>
            <a:r>
              <a:rPr lang="sk-SK" sz="2000" dirty="0" smtClean="0">
                <a:latin typeface="+mj-lt"/>
              </a:rPr>
              <a:t>do </a:t>
            </a:r>
            <a:r>
              <a:rPr lang="sk-SK" sz="2000" dirty="0">
                <a:latin typeface="+mj-lt"/>
              </a:rPr>
              <a:t>popredia sa dostávajú </a:t>
            </a:r>
            <a:r>
              <a:rPr lang="sk-SK" sz="2000" dirty="0" smtClean="0">
                <a:latin typeface="+mj-lt"/>
              </a:rPr>
              <a:t>finančné nároky ľudí s následkami v celej </a:t>
            </a:r>
            <a:r>
              <a:rPr lang="sk-SK" sz="2000" dirty="0">
                <a:latin typeface="+mj-lt"/>
              </a:rPr>
              <a:t>sociálnej oblasti</a:t>
            </a:r>
          </a:p>
          <a:p>
            <a:pPr marL="285750" indent="-285750" algn="l">
              <a:buFontTx/>
              <a:buChar char="-"/>
            </a:pPr>
            <a:endParaRPr lang="sk-SK" sz="2000" dirty="0">
              <a:latin typeface="+mj-lt"/>
            </a:endParaRPr>
          </a:p>
          <a:p>
            <a:pPr marL="285750" indent="-285750" algn="l">
              <a:buFontTx/>
              <a:buChar char="-"/>
            </a:pPr>
            <a:endParaRPr lang="sk-SK" sz="2000" dirty="0" smtClean="0">
              <a:latin typeface="+mj-lt"/>
            </a:endParaRPr>
          </a:p>
          <a:p>
            <a:pPr marL="285750" indent="-285750" algn="l">
              <a:buFontTx/>
              <a:buChar char="-"/>
            </a:pPr>
            <a:endParaRPr lang="sk-SK" sz="2000" dirty="0">
              <a:latin typeface="+mj-lt"/>
            </a:endParaRPr>
          </a:p>
          <a:p>
            <a:pPr marL="285750" indent="-285750" algn="l">
              <a:buFontTx/>
              <a:buChar char="-"/>
            </a:pPr>
            <a:endParaRPr lang="en-US" sz="2000" dirty="0">
              <a:latin typeface="+mj-lt"/>
            </a:endParaRPr>
          </a:p>
        </p:txBody>
      </p:sp>
      <p:sp>
        <p:nvSpPr>
          <p:cNvPr id="4" name="Zástupný symbol čísla snímky 3"/>
          <p:cNvSpPr>
            <a:spLocks noGrp="1"/>
          </p:cNvSpPr>
          <p:nvPr>
            <p:ph type="sldNum" sz="quarter" idx="12"/>
          </p:nvPr>
        </p:nvSpPr>
        <p:spPr/>
        <p:txBody>
          <a:bodyPr/>
          <a:lstStyle/>
          <a:p>
            <a:pPr>
              <a:defRPr/>
            </a:pPr>
            <a:fld id="{77529328-8E10-4D46-8845-D211E2F0042C}" type="slidenum">
              <a:rPr lang="sk-SK" smtClean="0"/>
              <a:pPr>
                <a:defRPr/>
              </a:pPr>
              <a:t>5</a:t>
            </a:fld>
            <a:endParaRPr lang="sk-SK"/>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1"/>
          <p:cNvPicPr>
            <a:picLocks noChangeAspect="1"/>
          </p:cNvPicPr>
          <p:nvPr/>
        </p:nvPicPr>
        <p:blipFill>
          <a:blip r:embed="rId2"/>
          <a:srcRect/>
          <a:stretch>
            <a:fillRect/>
          </a:stretch>
        </p:blipFill>
        <p:spPr bwMode="auto">
          <a:xfrm>
            <a:off x="0" y="23599"/>
            <a:ext cx="9142413" cy="6858000"/>
          </a:xfrm>
          <a:prstGeom prst="rect">
            <a:avLst/>
          </a:prstGeom>
          <a:noFill/>
          <a:ln w="9525">
            <a:noFill/>
            <a:miter lim="800000"/>
            <a:headEnd/>
            <a:tailEnd/>
          </a:ln>
        </p:spPr>
      </p:pic>
      <p:sp>
        <p:nvSpPr>
          <p:cNvPr id="2" name="Obdĺžnik 1"/>
          <p:cNvSpPr/>
          <p:nvPr/>
        </p:nvSpPr>
        <p:spPr>
          <a:xfrm>
            <a:off x="755576" y="1859340"/>
            <a:ext cx="7416824" cy="3139321"/>
          </a:xfrm>
          <a:prstGeom prst="rect">
            <a:avLst/>
          </a:prstGeom>
        </p:spPr>
        <p:txBody>
          <a:bodyPr wrap="square">
            <a:spAutoFit/>
          </a:bodyPr>
          <a:lstStyle/>
          <a:p>
            <a:pPr algn="l"/>
            <a:endParaRPr lang="sk-SK" dirty="0"/>
          </a:p>
          <a:p>
            <a:pPr algn="l"/>
            <a:r>
              <a:rPr lang="sk-SK" b="1" dirty="0"/>
              <a:t>Vzniká rad otázok, ako </a:t>
            </a:r>
            <a:r>
              <a:rPr lang="sk-SK" b="1" dirty="0" smtClean="0"/>
              <a:t>napríklad:</a:t>
            </a:r>
            <a:endParaRPr lang="sk-SK" b="1" dirty="0"/>
          </a:p>
          <a:p>
            <a:pPr algn="l"/>
            <a:endParaRPr lang="sk-SK" dirty="0" smtClean="0"/>
          </a:p>
          <a:p>
            <a:pPr algn="l"/>
            <a:r>
              <a:rPr lang="sk-SK" b="1" dirty="0" smtClean="0"/>
              <a:t>Je </a:t>
            </a:r>
            <a:r>
              <a:rPr lang="sk-SK" b="1" dirty="0"/>
              <a:t>obyvateľstvo Slovenska vekovo starnúce, mladnúce  alebo stagnujúce? </a:t>
            </a:r>
          </a:p>
          <a:p>
            <a:pPr algn="l"/>
            <a:endParaRPr lang="sk-SK" b="1" dirty="0" smtClean="0"/>
          </a:p>
          <a:p>
            <a:pPr algn="l"/>
            <a:r>
              <a:rPr lang="sk-SK" b="1" dirty="0" smtClean="0"/>
              <a:t>Je </a:t>
            </a:r>
            <a:r>
              <a:rPr lang="sk-SK" b="1" dirty="0"/>
              <a:t>možné cítiť dosah civilizačných trendov v ekonomike a sociálnej oblasti? </a:t>
            </a:r>
          </a:p>
          <a:p>
            <a:pPr algn="l"/>
            <a:endParaRPr lang="sk-SK" b="1" dirty="0" smtClean="0"/>
          </a:p>
          <a:p>
            <a:pPr algn="l"/>
            <a:r>
              <a:rPr lang="sk-SK" b="1" dirty="0" smtClean="0"/>
              <a:t>Je </a:t>
            </a:r>
            <a:r>
              <a:rPr lang="sk-SK" b="1" dirty="0"/>
              <a:t>naša spoločnosť pripravená na dôsledky nových populačných trendov?</a:t>
            </a:r>
          </a:p>
        </p:txBody>
      </p:sp>
      <p:sp>
        <p:nvSpPr>
          <p:cNvPr id="5" name="Zástupný symbol čísla snímky 4"/>
          <p:cNvSpPr>
            <a:spLocks noGrp="1"/>
          </p:cNvSpPr>
          <p:nvPr>
            <p:ph type="sldNum" sz="quarter" idx="12"/>
          </p:nvPr>
        </p:nvSpPr>
        <p:spPr/>
        <p:txBody>
          <a:bodyPr/>
          <a:lstStyle/>
          <a:p>
            <a:pPr>
              <a:defRPr/>
            </a:pPr>
            <a:fld id="{77529328-8E10-4D46-8845-D211E2F0042C}" type="slidenum">
              <a:rPr lang="sk-SK" smtClean="0"/>
              <a:pPr>
                <a:defRPr/>
              </a:pPr>
              <a:t>6</a:t>
            </a:fld>
            <a:endParaRPr lang="sk-SK"/>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1"/>
          <p:cNvPicPr>
            <a:picLocks noChangeAspect="1"/>
          </p:cNvPicPr>
          <p:nvPr/>
        </p:nvPicPr>
        <p:blipFill>
          <a:blip r:embed="rId2"/>
          <a:srcRect/>
          <a:stretch>
            <a:fillRect/>
          </a:stretch>
        </p:blipFill>
        <p:spPr bwMode="auto">
          <a:xfrm>
            <a:off x="-6350" y="0"/>
            <a:ext cx="9142413" cy="6858000"/>
          </a:xfrm>
          <a:prstGeom prst="rect">
            <a:avLst/>
          </a:prstGeom>
          <a:noFill/>
          <a:ln w="9525">
            <a:noFill/>
            <a:miter lim="800000"/>
            <a:headEnd/>
            <a:tailEnd/>
          </a:ln>
        </p:spPr>
      </p:pic>
      <p:sp>
        <p:nvSpPr>
          <p:cNvPr id="35843" name="Rectangle 3"/>
          <p:cNvSpPr>
            <a:spLocks noChangeArrowheads="1"/>
          </p:cNvSpPr>
          <p:nvPr/>
        </p:nvSpPr>
        <p:spPr bwMode="auto">
          <a:xfrm>
            <a:off x="611188" y="981075"/>
            <a:ext cx="7632700" cy="4370427"/>
          </a:xfrm>
          <a:prstGeom prst="rect">
            <a:avLst/>
          </a:prstGeom>
          <a:noFill/>
          <a:ln w="9525">
            <a:noFill/>
            <a:miter lim="800000"/>
            <a:headEnd/>
            <a:tailEnd/>
          </a:ln>
          <a:effectLst/>
        </p:spPr>
        <p:txBody>
          <a:bodyPr>
            <a:spAutoFit/>
          </a:bodyPr>
          <a:lstStyle/>
          <a:p>
            <a:r>
              <a:rPr lang="sk-SK" sz="2000" b="1" dirty="0" smtClean="0">
                <a:latin typeface="Calibri" pitchFamily="34" charset="0"/>
              </a:rPr>
              <a:t>Základné demografické </a:t>
            </a:r>
            <a:r>
              <a:rPr lang="sk-SK" sz="2000" b="1" dirty="0">
                <a:latin typeface="Calibri" pitchFamily="34" charset="0"/>
              </a:rPr>
              <a:t>informácie o Košickom </a:t>
            </a:r>
            <a:r>
              <a:rPr lang="sk-SK" sz="2000" b="1" dirty="0" smtClean="0">
                <a:latin typeface="Calibri" pitchFamily="34" charset="0"/>
              </a:rPr>
              <a:t>kraji </a:t>
            </a:r>
            <a:endParaRPr lang="sk-SK" sz="2000" b="1" dirty="0">
              <a:latin typeface="Calibri" pitchFamily="34" charset="0"/>
            </a:endParaRPr>
          </a:p>
          <a:p>
            <a:pPr algn="l"/>
            <a:r>
              <a:rPr lang="sk-SK" dirty="0" smtClean="0">
                <a:latin typeface="+mj-lt"/>
              </a:rPr>
              <a:t>1. Sídelná </a:t>
            </a:r>
            <a:r>
              <a:rPr lang="sk-SK" dirty="0">
                <a:latin typeface="+mj-lt"/>
              </a:rPr>
              <a:t>štruktúra Košického kraja</a:t>
            </a:r>
          </a:p>
          <a:p>
            <a:pPr algn="l"/>
            <a:r>
              <a:rPr lang="sk-SK" dirty="0" smtClean="0">
                <a:latin typeface="+mj-lt"/>
              </a:rPr>
              <a:t>2. Pohyb </a:t>
            </a:r>
            <a:r>
              <a:rPr lang="sk-SK" dirty="0">
                <a:latin typeface="+mj-lt"/>
              </a:rPr>
              <a:t>obyvateľstva</a:t>
            </a:r>
          </a:p>
          <a:p>
            <a:pPr marL="342900" indent="-342900" algn="l">
              <a:buFont typeface="Arial" pitchFamily="34" charset="0"/>
              <a:buChar char="•"/>
            </a:pPr>
            <a:r>
              <a:rPr lang="sk-SK" sz="2400" dirty="0">
                <a:latin typeface="Calibri" pitchFamily="34" charset="0"/>
              </a:rPr>
              <a:t>	</a:t>
            </a:r>
            <a:r>
              <a:rPr lang="sk-SK" dirty="0">
                <a:latin typeface="Calibri" pitchFamily="34" charset="0"/>
              </a:rPr>
              <a:t>Počet živonarodených a zomretých v Košickom kraji </a:t>
            </a:r>
          </a:p>
          <a:p>
            <a:pPr algn="l"/>
            <a:r>
              <a:rPr lang="sk-SK" dirty="0">
                <a:latin typeface="Calibri" pitchFamily="34" charset="0"/>
              </a:rPr>
              <a:t>•	Prirodzený a celkový prírastok, resp. úbytok obyvateľstva v </a:t>
            </a:r>
            <a:endParaRPr lang="sk-SK" dirty="0" smtClean="0">
              <a:latin typeface="Calibri" pitchFamily="34" charset="0"/>
            </a:endParaRPr>
          </a:p>
          <a:p>
            <a:pPr algn="l"/>
            <a:r>
              <a:rPr lang="sk-SK" dirty="0">
                <a:latin typeface="Calibri" pitchFamily="34" charset="0"/>
              </a:rPr>
              <a:t> </a:t>
            </a:r>
            <a:r>
              <a:rPr lang="sk-SK" dirty="0" smtClean="0">
                <a:latin typeface="Calibri" pitchFamily="34" charset="0"/>
              </a:rPr>
              <a:t>                 jednotlivých </a:t>
            </a:r>
            <a:r>
              <a:rPr lang="sk-SK" dirty="0">
                <a:latin typeface="Calibri" pitchFamily="34" charset="0"/>
              </a:rPr>
              <a:t>okresoch  </a:t>
            </a:r>
            <a:r>
              <a:rPr lang="sk-SK" dirty="0" smtClean="0">
                <a:latin typeface="Calibri" pitchFamily="34" charset="0"/>
              </a:rPr>
              <a:t>KSK </a:t>
            </a:r>
            <a:r>
              <a:rPr lang="sk-SK" dirty="0">
                <a:latin typeface="Calibri" pitchFamily="34" charset="0"/>
              </a:rPr>
              <a:t>v rokoch 2008 – 2012</a:t>
            </a:r>
          </a:p>
          <a:p>
            <a:pPr algn="l"/>
            <a:r>
              <a:rPr lang="sk-SK" dirty="0">
                <a:latin typeface="Calibri" pitchFamily="34" charset="0"/>
              </a:rPr>
              <a:t>•	Smer migračného  pohybu</a:t>
            </a:r>
          </a:p>
          <a:p>
            <a:pPr algn="l"/>
            <a:r>
              <a:rPr lang="sk-SK" dirty="0" smtClean="0">
                <a:latin typeface="+mj-lt"/>
              </a:rPr>
              <a:t>3. Biologická a veková štruktúra obyvateľstva</a:t>
            </a:r>
          </a:p>
          <a:p>
            <a:pPr algn="l"/>
            <a:r>
              <a:rPr lang="sk-SK" dirty="0" smtClean="0">
                <a:latin typeface="+mj-lt"/>
              </a:rPr>
              <a:t>4. Náboženská a etnická štruktúra</a:t>
            </a:r>
          </a:p>
          <a:p>
            <a:pPr algn="l"/>
            <a:r>
              <a:rPr lang="sk-SK" dirty="0" smtClean="0">
                <a:latin typeface="+mj-lt"/>
              </a:rPr>
              <a:t>Košický  </a:t>
            </a:r>
            <a:r>
              <a:rPr lang="sk-SK" dirty="0">
                <a:latin typeface="+mj-lt"/>
              </a:rPr>
              <a:t>kraj s </a:t>
            </a:r>
            <a:r>
              <a:rPr lang="sk-SK" b="1" dirty="0">
                <a:latin typeface="+mj-lt"/>
              </a:rPr>
              <a:t>794 025 obyvateľmi </a:t>
            </a:r>
            <a:r>
              <a:rPr lang="sk-SK" dirty="0">
                <a:latin typeface="+mj-lt"/>
              </a:rPr>
              <a:t>je druhým najpočetnejším krajom SR</a:t>
            </a:r>
          </a:p>
          <a:p>
            <a:pPr marL="285750" indent="-285750" algn="l">
              <a:buFont typeface="Arial" pitchFamily="34" charset="0"/>
              <a:buChar char="•"/>
            </a:pPr>
            <a:r>
              <a:rPr lang="sk-SK" dirty="0" smtClean="0">
                <a:latin typeface="+mj-lt"/>
              </a:rPr>
              <a:t>podľa </a:t>
            </a:r>
            <a:r>
              <a:rPr lang="sk-SK" dirty="0">
                <a:latin typeface="+mj-lt"/>
              </a:rPr>
              <a:t>štatistických </a:t>
            </a:r>
            <a:r>
              <a:rPr lang="sk-SK" dirty="0" smtClean="0">
                <a:latin typeface="+mj-lt"/>
              </a:rPr>
              <a:t>údajov počet obyvateľov </a:t>
            </a:r>
            <a:r>
              <a:rPr lang="sk-SK" dirty="0">
                <a:latin typeface="+mj-lt"/>
              </a:rPr>
              <a:t>za posledné obdobie mierne rastie, </a:t>
            </a:r>
            <a:r>
              <a:rPr lang="sk-SK" dirty="0" smtClean="0">
                <a:latin typeface="+mj-lt"/>
              </a:rPr>
              <a:t>a to potvrdzuje aj prirodzený prírastok obyvateľstva</a:t>
            </a:r>
          </a:p>
          <a:p>
            <a:pPr algn="l"/>
            <a:endParaRPr lang="sk-SK" dirty="0">
              <a:latin typeface="+mj-lt"/>
            </a:endParaRPr>
          </a:p>
          <a:p>
            <a:pPr algn="l"/>
            <a:endParaRPr lang="sk-SK" dirty="0">
              <a:latin typeface="+mj-lt"/>
            </a:endParaRPr>
          </a:p>
          <a:p>
            <a:pPr algn="l"/>
            <a:endParaRPr lang="sk-SK" dirty="0">
              <a:latin typeface="+mj-lt"/>
            </a:endParaRPr>
          </a:p>
        </p:txBody>
      </p:sp>
      <p:sp>
        <p:nvSpPr>
          <p:cNvPr id="4" name="Zástupný symbol čísla snímky 3"/>
          <p:cNvSpPr>
            <a:spLocks noGrp="1"/>
          </p:cNvSpPr>
          <p:nvPr>
            <p:ph type="sldNum" sz="quarter" idx="12"/>
          </p:nvPr>
        </p:nvSpPr>
        <p:spPr/>
        <p:txBody>
          <a:bodyPr/>
          <a:lstStyle/>
          <a:p>
            <a:pPr>
              <a:defRPr/>
            </a:pPr>
            <a:fld id="{77529328-8E10-4D46-8845-D211E2F0042C}" type="slidenum">
              <a:rPr lang="sk-SK" smtClean="0"/>
              <a:pPr>
                <a:defRPr/>
              </a:pPr>
              <a:t>7</a:t>
            </a:fld>
            <a:endParaRPr lang="sk-SK"/>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1"/>
          <p:cNvPicPr>
            <a:picLocks noChangeAspect="1"/>
          </p:cNvPicPr>
          <p:nvPr/>
        </p:nvPicPr>
        <p:blipFill>
          <a:blip r:embed="rId2"/>
          <a:srcRect/>
          <a:stretch>
            <a:fillRect/>
          </a:stretch>
        </p:blipFill>
        <p:spPr bwMode="auto">
          <a:xfrm>
            <a:off x="-6350" y="0"/>
            <a:ext cx="9142413" cy="6858000"/>
          </a:xfrm>
          <a:prstGeom prst="rect">
            <a:avLst/>
          </a:prstGeom>
          <a:noFill/>
          <a:ln w="9525">
            <a:noFill/>
            <a:miter lim="800000"/>
            <a:headEnd/>
            <a:tailEnd/>
          </a:ln>
        </p:spPr>
      </p:pic>
      <p:sp>
        <p:nvSpPr>
          <p:cNvPr id="34819" name="Rectangle 3"/>
          <p:cNvSpPr>
            <a:spLocks noChangeArrowheads="1"/>
          </p:cNvSpPr>
          <p:nvPr/>
        </p:nvSpPr>
        <p:spPr bwMode="auto">
          <a:xfrm>
            <a:off x="468313" y="765175"/>
            <a:ext cx="8280400" cy="400110"/>
          </a:xfrm>
          <a:prstGeom prst="rect">
            <a:avLst/>
          </a:prstGeom>
          <a:noFill/>
          <a:ln w="9525">
            <a:noFill/>
            <a:miter lim="800000"/>
            <a:headEnd/>
            <a:tailEnd/>
          </a:ln>
          <a:effectLst/>
        </p:spPr>
        <p:txBody>
          <a:bodyPr>
            <a:spAutoFit/>
          </a:bodyPr>
          <a:lstStyle/>
          <a:p>
            <a:pPr marL="342900" indent="-342900" algn="l"/>
            <a:r>
              <a:rPr lang="sk-SK" b="1" dirty="0">
                <a:solidFill>
                  <a:schemeClr val="tx2"/>
                </a:solidFill>
              </a:rPr>
              <a:t>                                          </a:t>
            </a:r>
            <a:endParaRPr lang="sk-SK" sz="2000" dirty="0">
              <a:latin typeface="Calibri" pitchFamily="34" charset="0"/>
            </a:endParaRPr>
          </a:p>
        </p:txBody>
      </p:sp>
      <p:sp>
        <p:nvSpPr>
          <p:cNvPr id="2" name="Obdĺžnik 1"/>
          <p:cNvSpPr/>
          <p:nvPr/>
        </p:nvSpPr>
        <p:spPr>
          <a:xfrm>
            <a:off x="468313" y="889844"/>
            <a:ext cx="8208143" cy="4985980"/>
          </a:xfrm>
          <a:prstGeom prst="rect">
            <a:avLst/>
          </a:prstGeom>
        </p:spPr>
        <p:txBody>
          <a:bodyPr wrap="square">
            <a:spAutoFit/>
          </a:bodyPr>
          <a:lstStyle/>
          <a:p>
            <a:pPr algn="l"/>
            <a:r>
              <a:rPr lang="sk-SK" b="1" dirty="0" smtClean="0">
                <a:latin typeface="+mj-lt"/>
              </a:rPr>
              <a:t>Prirodzený </a:t>
            </a:r>
            <a:r>
              <a:rPr lang="sk-SK" b="1" dirty="0">
                <a:latin typeface="+mj-lt"/>
              </a:rPr>
              <a:t>prírastok </a:t>
            </a:r>
            <a:r>
              <a:rPr lang="sk-SK" b="1" dirty="0" smtClean="0">
                <a:latin typeface="+mj-lt"/>
              </a:rPr>
              <a:t>obyvateľstva kraja </a:t>
            </a:r>
            <a:r>
              <a:rPr lang="sk-SK" dirty="0" smtClean="0">
                <a:latin typeface="+mj-lt"/>
              </a:rPr>
              <a:t>za posledné päť ročné obdobie vyzerá nasledovne:</a:t>
            </a:r>
          </a:p>
          <a:p>
            <a:pPr algn="l"/>
            <a:endParaRPr lang="sk-SK" sz="2000" b="1" dirty="0">
              <a:latin typeface="+mj-lt"/>
            </a:endParaRPr>
          </a:p>
          <a:p>
            <a:pPr algn="l"/>
            <a:endParaRPr lang="sk-SK" sz="2000" b="1" dirty="0" smtClean="0">
              <a:latin typeface="+mj-lt"/>
            </a:endParaRPr>
          </a:p>
          <a:p>
            <a:pPr algn="l"/>
            <a:endParaRPr lang="sk-SK" sz="2000" b="1" dirty="0">
              <a:latin typeface="+mj-lt"/>
            </a:endParaRPr>
          </a:p>
          <a:p>
            <a:pPr algn="l"/>
            <a:endParaRPr lang="sk-SK" sz="2000" b="1" dirty="0" smtClean="0">
              <a:latin typeface="+mj-lt"/>
            </a:endParaRPr>
          </a:p>
          <a:p>
            <a:pPr algn="l"/>
            <a:r>
              <a:rPr lang="sk-SK" sz="1600" dirty="0" smtClean="0">
                <a:latin typeface="+mj-lt"/>
              </a:rPr>
              <a:t>Rast obyvateľstva je zabezpečený prirodzeným prírastkom, napr. počet </a:t>
            </a:r>
            <a:r>
              <a:rPr lang="sk-SK" sz="1600" dirty="0">
                <a:latin typeface="+mj-lt"/>
              </a:rPr>
              <a:t>živonarodených v roku 2012 bol v rámci Košického samosprávneho kraja </a:t>
            </a:r>
            <a:r>
              <a:rPr lang="sk-SK" sz="1600" dirty="0" smtClean="0">
                <a:latin typeface="+mj-lt"/>
              </a:rPr>
              <a:t>8 </a:t>
            </a:r>
            <a:r>
              <a:rPr lang="sk-SK" sz="1600" dirty="0">
                <a:latin typeface="+mj-lt"/>
              </a:rPr>
              <a:t>864, počet zomretých 7 449 a </a:t>
            </a:r>
            <a:r>
              <a:rPr lang="sk-SK" sz="1600" b="1" dirty="0" smtClean="0">
                <a:latin typeface="+mj-lt"/>
              </a:rPr>
              <a:t>prirodzený </a:t>
            </a:r>
            <a:r>
              <a:rPr lang="sk-SK" sz="1600" b="1" dirty="0">
                <a:latin typeface="+mj-lt"/>
              </a:rPr>
              <a:t>prírastok </a:t>
            </a:r>
            <a:r>
              <a:rPr lang="sk-SK" sz="1600" b="1" dirty="0" smtClean="0">
                <a:latin typeface="+mj-lt"/>
              </a:rPr>
              <a:t>bol 1 415</a:t>
            </a:r>
            <a:r>
              <a:rPr lang="sk-SK" sz="1600" dirty="0" smtClean="0">
                <a:latin typeface="+mj-lt"/>
              </a:rPr>
              <a:t> osôb</a:t>
            </a:r>
            <a:endParaRPr lang="sk-SK" sz="1600" dirty="0">
              <a:latin typeface="+mj-lt"/>
            </a:endParaRPr>
          </a:p>
          <a:p>
            <a:pPr algn="l"/>
            <a:r>
              <a:rPr lang="sk-SK" sz="1600" b="1" dirty="0" smtClean="0">
                <a:latin typeface="+mj-lt"/>
              </a:rPr>
              <a:t>Celkový prírastok </a:t>
            </a:r>
            <a:r>
              <a:rPr lang="sk-SK" sz="1600" b="1" dirty="0">
                <a:latin typeface="+mj-lt"/>
              </a:rPr>
              <a:t>bol a je stále nižší ako prirodzený prírastok</a:t>
            </a:r>
            <a:r>
              <a:rPr lang="sk-SK" sz="1600" dirty="0">
                <a:latin typeface="+mj-lt"/>
              </a:rPr>
              <a:t> z dôvodu migračných údajov</a:t>
            </a:r>
            <a:r>
              <a:rPr lang="sk-SK" dirty="0">
                <a:latin typeface="+mj-lt"/>
              </a:rPr>
              <a:t>. </a:t>
            </a:r>
            <a:endParaRPr lang="sk-SK" dirty="0" smtClean="0">
              <a:latin typeface="+mj-lt"/>
            </a:endParaRPr>
          </a:p>
          <a:p>
            <a:pPr algn="l"/>
            <a:endParaRPr lang="sk-SK" dirty="0">
              <a:latin typeface="+mj-lt"/>
            </a:endParaRPr>
          </a:p>
          <a:p>
            <a:pPr algn="l"/>
            <a:endParaRPr lang="sk-SK" dirty="0" smtClean="0">
              <a:latin typeface="+mj-lt"/>
            </a:endParaRPr>
          </a:p>
          <a:p>
            <a:pPr algn="l"/>
            <a:endParaRPr lang="sk-SK" dirty="0" smtClean="0">
              <a:latin typeface="+mj-lt"/>
            </a:endParaRPr>
          </a:p>
          <a:p>
            <a:pPr algn="l"/>
            <a:endParaRPr lang="sk-SK" dirty="0" smtClean="0">
              <a:latin typeface="+mj-lt"/>
            </a:endParaRPr>
          </a:p>
          <a:p>
            <a:pPr algn="l"/>
            <a:endParaRPr lang="sk-SK" sz="1600" dirty="0" smtClean="0">
              <a:latin typeface="+mj-lt"/>
            </a:endParaRPr>
          </a:p>
          <a:p>
            <a:pPr algn="l"/>
            <a:r>
              <a:rPr lang="sk-SK" sz="1600" dirty="0" smtClean="0">
                <a:latin typeface="+mj-lt"/>
              </a:rPr>
              <a:t>Tento </a:t>
            </a:r>
            <a:r>
              <a:rPr lang="sk-SK" sz="1600" dirty="0">
                <a:latin typeface="+mj-lt"/>
              </a:rPr>
              <a:t>jav </a:t>
            </a:r>
            <a:r>
              <a:rPr lang="sk-SK" sz="1600" b="1" dirty="0">
                <a:latin typeface="+mj-lt"/>
              </a:rPr>
              <a:t>je charakteristický pre celé skúmané </a:t>
            </a:r>
            <a:r>
              <a:rPr lang="sk-SK" sz="1600" b="1" dirty="0" smtClean="0">
                <a:latin typeface="+mj-lt"/>
              </a:rPr>
              <a:t>obdobie</a:t>
            </a:r>
            <a:r>
              <a:rPr lang="sk-SK" sz="1600" dirty="0" smtClean="0">
                <a:latin typeface="+mj-lt"/>
              </a:rPr>
              <a:t>. Počas </a:t>
            </a:r>
            <a:r>
              <a:rPr lang="sk-SK" sz="1600" dirty="0">
                <a:latin typeface="+mj-lt"/>
              </a:rPr>
              <a:t>5 ročného obdobia </a:t>
            </a:r>
            <a:r>
              <a:rPr lang="sk-SK" sz="1600" b="1" dirty="0">
                <a:latin typeface="+mj-lt"/>
              </a:rPr>
              <a:t>prevýšil počet vysťahovaných osôb počet prisťahovaných</a:t>
            </a:r>
            <a:r>
              <a:rPr lang="sk-SK" sz="1600" dirty="0">
                <a:latin typeface="+mj-lt"/>
              </a:rPr>
              <a:t>. </a:t>
            </a:r>
            <a:endParaRPr lang="sk-SK" sz="1600" dirty="0" smtClean="0">
              <a:latin typeface="+mj-lt"/>
            </a:endParaRPr>
          </a:p>
          <a:p>
            <a:pPr algn="l"/>
            <a:endParaRPr lang="sk-SK" sz="1600" dirty="0">
              <a:latin typeface="+mj-lt"/>
            </a:endParaRPr>
          </a:p>
        </p:txBody>
      </p:sp>
      <p:sp>
        <p:nvSpPr>
          <p:cNvPr id="5" name="Zástupný symbol čísla snímky 4"/>
          <p:cNvSpPr>
            <a:spLocks noGrp="1"/>
          </p:cNvSpPr>
          <p:nvPr>
            <p:ph type="sldNum" sz="quarter" idx="12"/>
          </p:nvPr>
        </p:nvSpPr>
        <p:spPr/>
        <p:txBody>
          <a:bodyPr/>
          <a:lstStyle/>
          <a:p>
            <a:pPr>
              <a:defRPr/>
            </a:pPr>
            <a:fld id="{77529328-8E10-4D46-8845-D211E2F0042C}" type="slidenum">
              <a:rPr lang="sk-SK" smtClean="0"/>
              <a:pPr>
                <a:defRPr/>
              </a:pPr>
              <a:t>8</a:t>
            </a:fld>
            <a:endParaRPr lang="sk-SK"/>
          </a:p>
        </p:txBody>
      </p:sp>
      <p:graphicFrame>
        <p:nvGraphicFramePr>
          <p:cNvPr id="6" name="Tabuľka 5"/>
          <p:cNvGraphicFramePr>
            <a:graphicFrameLocks noGrp="1"/>
          </p:cNvGraphicFramePr>
          <p:nvPr>
            <p:extLst>
              <p:ext uri="{D42A27DB-BD31-4B8C-83A1-F6EECF244321}">
                <p14:modId xmlns:p14="http://schemas.microsoft.com/office/powerpoint/2010/main" val="2590034847"/>
              </p:ext>
            </p:extLst>
          </p:nvPr>
        </p:nvGraphicFramePr>
        <p:xfrm>
          <a:off x="1187624" y="4001199"/>
          <a:ext cx="6341889" cy="939969"/>
        </p:xfrm>
        <a:graphic>
          <a:graphicData uri="http://schemas.openxmlformats.org/drawingml/2006/table">
            <a:tbl>
              <a:tblPr firstRow="1" firstCol="1" bandRow="1">
                <a:tableStyleId>{F5AB1C69-6EDB-4FF4-983F-18BD219EF322}</a:tableStyleId>
              </a:tblPr>
              <a:tblGrid>
                <a:gridCol w="1251840"/>
                <a:gridCol w="515783"/>
                <a:gridCol w="515783"/>
                <a:gridCol w="515105"/>
                <a:gridCol w="515105"/>
                <a:gridCol w="515105"/>
                <a:gridCol w="493416"/>
                <a:gridCol w="493416"/>
                <a:gridCol w="493416"/>
                <a:gridCol w="516460"/>
                <a:gridCol w="516460"/>
              </a:tblGrid>
              <a:tr h="313323">
                <a:tc rowSpan="2">
                  <a:txBody>
                    <a:bodyPr/>
                    <a:lstStyle/>
                    <a:p>
                      <a:pPr algn="just">
                        <a:lnSpc>
                          <a:spcPct val="115000"/>
                        </a:lnSpc>
                        <a:spcAft>
                          <a:spcPts val="120"/>
                        </a:spcAft>
                      </a:pPr>
                      <a:r>
                        <a:rPr lang="sk-SK" sz="1000" dirty="0">
                          <a:effectLst/>
                        </a:rPr>
                        <a:t> </a:t>
                      </a:r>
                      <a:endParaRPr lang="sk-SK" sz="1100" dirty="0">
                        <a:effectLst/>
                        <a:latin typeface="Calibri"/>
                        <a:ea typeface="Times New Roman"/>
                        <a:cs typeface="Times New Roman"/>
                      </a:endParaRPr>
                    </a:p>
                  </a:txBody>
                  <a:tcPr marL="68580" marR="68580" marT="0" marB="0"/>
                </a:tc>
                <a:tc gridSpan="5">
                  <a:txBody>
                    <a:bodyPr/>
                    <a:lstStyle/>
                    <a:p>
                      <a:pPr>
                        <a:lnSpc>
                          <a:spcPct val="115000"/>
                        </a:lnSpc>
                        <a:spcAft>
                          <a:spcPts val="120"/>
                        </a:spcAft>
                      </a:pPr>
                      <a:r>
                        <a:rPr lang="sk-SK" sz="1000">
                          <a:effectLst/>
                        </a:rPr>
                        <a:t>Prirodzený prírastok (- úbytok) obyvateľstva</a:t>
                      </a:r>
                      <a:endParaRPr lang="sk-SK" sz="1100">
                        <a:effectLst/>
                        <a:latin typeface="Calibri"/>
                        <a:ea typeface="Times New Roman"/>
                        <a:cs typeface="Times New Roman"/>
                      </a:endParaRPr>
                    </a:p>
                  </a:txBody>
                  <a:tcPr marL="68580" marR="68580" marT="0" marB="0"/>
                </a:tc>
                <a:tc hMerge="1">
                  <a:txBody>
                    <a:bodyPr/>
                    <a:lstStyle/>
                    <a:p>
                      <a:endParaRPr lang="sk-SK"/>
                    </a:p>
                  </a:txBody>
                  <a:tcPr/>
                </a:tc>
                <a:tc hMerge="1">
                  <a:txBody>
                    <a:bodyPr/>
                    <a:lstStyle/>
                    <a:p>
                      <a:endParaRPr lang="sk-SK"/>
                    </a:p>
                  </a:txBody>
                  <a:tcPr/>
                </a:tc>
                <a:tc hMerge="1">
                  <a:txBody>
                    <a:bodyPr/>
                    <a:lstStyle/>
                    <a:p>
                      <a:endParaRPr lang="sk-SK"/>
                    </a:p>
                  </a:txBody>
                  <a:tcPr/>
                </a:tc>
                <a:tc hMerge="1">
                  <a:txBody>
                    <a:bodyPr/>
                    <a:lstStyle/>
                    <a:p>
                      <a:endParaRPr lang="sk-SK"/>
                    </a:p>
                  </a:txBody>
                  <a:tcPr/>
                </a:tc>
                <a:tc gridSpan="5">
                  <a:txBody>
                    <a:bodyPr/>
                    <a:lstStyle/>
                    <a:p>
                      <a:pPr>
                        <a:lnSpc>
                          <a:spcPct val="115000"/>
                        </a:lnSpc>
                        <a:spcAft>
                          <a:spcPts val="120"/>
                        </a:spcAft>
                      </a:pPr>
                      <a:r>
                        <a:rPr lang="sk-SK" sz="1000">
                          <a:effectLst/>
                        </a:rPr>
                        <a:t>Celkový prírastok (- úbytok) obyvateľstva</a:t>
                      </a:r>
                      <a:endParaRPr lang="sk-SK" sz="1100">
                        <a:effectLst/>
                        <a:latin typeface="Calibri"/>
                        <a:ea typeface="Times New Roman"/>
                        <a:cs typeface="Times New Roman"/>
                      </a:endParaRPr>
                    </a:p>
                  </a:txBody>
                  <a:tcPr marL="68580" marR="68580" marT="0" marB="0"/>
                </a:tc>
                <a:tc hMerge="1">
                  <a:txBody>
                    <a:bodyPr/>
                    <a:lstStyle/>
                    <a:p>
                      <a:endParaRPr lang="sk-SK"/>
                    </a:p>
                  </a:txBody>
                  <a:tcPr/>
                </a:tc>
                <a:tc hMerge="1">
                  <a:txBody>
                    <a:bodyPr/>
                    <a:lstStyle/>
                    <a:p>
                      <a:endParaRPr lang="sk-SK"/>
                    </a:p>
                  </a:txBody>
                  <a:tcPr/>
                </a:tc>
                <a:tc hMerge="1">
                  <a:txBody>
                    <a:bodyPr/>
                    <a:lstStyle/>
                    <a:p>
                      <a:endParaRPr lang="sk-SK"/>
                    </a:p>
                  </a:txBody>
                  <a:tcPr/>
                </a:tc>
                <a:tc hMerge="1">
                  <a:txBody>
                    <a:bodyPr/>
                    <a:lstStyle/>
                    <a:p>
                      <a:endParaRPr lang="sk-SK"/>
                    </a:p>
                  </a:txBody>
                  <a:tcPr/>
                </a:tc>
              </a:tr>
              <a:tr h="313323">
                <a:tc vMerge="1">
                  <a:txBody>
                    <a:bodyPr/>
                    <a:lstStyle/>
                    <a:p>
                      <a:endParaRPr lang="sk-SK"/>
                    </a:p>
                  </a:txBody>
                  <a:tcPr/>
                </a:tc>
                <a:tc>
                  <a:txBody>
                    <a:bodyPr/>
                    <a:lstStyle/>
                    <a:p>
                      <a:pPr algn="l">
                        <a:lnSpc>
                          <a:spcPct val="115000"/>
                        </a:lnSpc>
                        <a:spcAft>
                          <a:spcPts val="120"/>
                        </a:spcAft>
                      </a:pPr>
                      <a:r>
                        <a:rPr lang="sk-SK" sz="1000" dirty="0">
                          <a:effectLst/>
                        </a:rPr>
                        <a:t>2008</a:t>
                      </a:r>
                      <a:endParaRPr lang="sk-SK" sz="1100" dirty="0">
                        <a:effectLst/>
                        <a:latin typeface="Calibri"/>
                        <a:ea typeface="Times New Roman"/>
                        <a:cs typeface="Times New Roman"/>
                      </a:endParaRPr>
                    </a:p>
                  </a:txBody>
                  <a:tcPr marL="68580" marR="68580" marT="0" marB="0"/>
                </a:tc>
                <a:tc>
                  <a:txBody>
                    <a:bodyPr/>
                    <a:lstStyle/>
                    <a:p>
                      <a:pPr algn="l">
                        <a:lnSpc>
                          <a:spcPct val="115000"/>
                        </a:lnSpc>
                        <a:spcAft>
                          <a:spcPts val="120"/>
                        </a:spcAft>
                      </a:pPr>
                      <a:r>
                        <a:rPr lang="sk-SK" sz="1000" dirty="0">
                          <a:effectLst/>
                        </a:rPr>
                        <a:t>2009</a:t>
                      </a:r>
                      <a:endParaRPr lang="sk-SK" sz="1100" dirty="0">
                        <a:effectLst/>
                        <a:latin typeface="Calibri"/>
                        <a:ea typeface="Times New Roman"/>
                        <a:cs typeface="Times New Roman"/>
                      </a:endParaRPr>
                    </a:p>
                  </a:txBody>
                  <a:tcPr marL="68580" marR="68580" marT="0" marB="0"/>
                </a:tc>
                <a:tc>
                  <a:txBody>
                    <a:bodyPr/>
                    <a:lstStyle/>
                    <a:p>
                      <a:pPr algn="l">
                        <a:lnSpc>
                          <a:spcPct val="115000"/>
                        </a:lnSpc>
                        <a:spcAft>
                          <a:spcPts val="120"/>
                        </a:spcAft>
                      </a:pPr>
                      <a:r>
                        <a:rPr lang="sk-SK" sz="1000" dirty="0">
                          <a:effectLst/>
                        </a:rPr>
                        <a:t>2010</a:t>
                      </a:r>
                      <a:endParaRPr lang="sk-SK" sz="1100" dirty="0">
                        <a:effectLst/>
                        <a:latin typeface="Calibri"/>
                        <a:ea typeface="Times New Roman"/>
                        <a:cs typeface="Times New Roman"/>
                      </a:endParaRPr>
                    </a:p>
                  </a:txBody>
                  <a:tcPr marL="68580" marR="68580" marT="0" marB="0"/>
                </a:tc>
                <a:tc>
                  <a:txBody>
                    <a:bodyPr/>
                    <a:lstStyle/>
                    <a:p>
                      <a:pPr algn="l">
                        <a:lnSpc>
                          <a:spcPct val="115000"/>
                        </a:lnSpc>
                        <a:spcAft>
                          <a:spcPts val="120"/>
                        </a:spcAft>
                      </a:pPr>
                      <a:r>
                        <a:rPr lang="sk-SK" sz="1000" dirty="0">
                          <a:effectLst/>
                        </a:rPr>
                        <a:t>2011</a:t>
                      </a:r>
                      <a:endParaRPr lang="sk-SK" sz="1100" dirty="0">
                        <a:effectLst/>
                        <a:latin typeface="Calibri"/>
                        <a:ea typeface="Times New Roman"/>
                        <a:cs typeface="Times New Roman"/>
                      </a:endParaRPr>
                    </a:p>
                  </a:txBody>
                  <a:tcPr marL="68580" marR="68580" marT="0" marB="0"/>
                </a:tc>
                <a:tc>
                  <a:txBody>
                    <a:bodyPr/>
                    <a:lstStyle/>
                    <a:p>
                      <a:pPr algn="l">
                        <a:lnSpc>
                          <a:spcPct val="115000"/>
                        </a:lnSpc>
                        <a:spcAft>
                          <a:spcPts val="120"/>
                        </a:spcAft>
                      </a:pPr>
                      <a:r>
                        <a:rPr lang="sk-SK" sz="1000" dirty="0">
                          <a:effectLst/>
                        </a:rPr>
                        <a:t>2012</a:t>
                      </a:r>
                      <a:endParaRPr lang="sk-SK" sz="1100" dirty="0">
                        <a:effectLst/>
                        <a:latin typeface="Calibri"/>
                        <a:ea typeface="Times New Roman"/>
                        <a:cs typeface="Times New Roman"/>
                      </a:endParaRPr>
                    </a:p>
                  </a:txBody>
                  <a:tcPr marL="68580" marR="68580" marT="0" marB="0"/>
                </a:tc>
                <a:tc>
                  <a:txBody>
                    <a:bodyPr/>
                    <a:lstStyle/>
                    <a:p>
                      <a:pPr algn="l">
                        <a:lnSpc>
                          <a:spcPct val="115000"/>
                        </a:lnSpc>
                        <a:spcAft>
                          <a:spcPts val="120"/>
                        </a:spcAft>
                      </a:pPr>
                      <a:r>
                        <a:rPr lang="sk-SK" sz="1000" dirty="0">
                          <a:effectLst/>
                        </a:rPr>
                        <a:t>2008</a:t>
                      </a:r>
                      <a:endParaRPr lang="sk-SK" sz="1100" dirty="0">
                        <a:effectLst/>
                        <a:latin typeface="Calibri"/>
                        <a:ea typeface="Times New Roman"/>
                        <a:cs typeface="Times New Roman"/>
                      </a:endParaRPr>
                    </a:p>
                  </a:txBody>
                  <a:tcPr marL="68580" marR="68580" marT="0" marB="0"/>
                </a:tc>
                <a:tc>
                  <a:txBody>
                    <a:bodyPr/>
                    <a:lstStyle/>
                    <a:p>
                      <a:pPr algn="l">
                        <a:lnSpc>
                          <a:spcPct val="115000"/>
                        </a:lnSpc>
                        <a:spcAft>
                          <a:spcPts val="120"/>
                        </a:spcAft>
                      </a:pPr>
                      <a:r>
                        <a:rPr lang="sk-SK" sz="1000" dirty="0">
                          <a:effectLst/>
                        </a:rPr>
                        <a:t>2009</a:t>
                      </a:r>
                      <a:endParaRPr lang="sk-SK" sz="1100" dirty="0">
                        <a:effectLst/>
                        <a:latin typeface="Calibri"/>
                        <a:ea typeface="Times New Roman"/>
                        <a:cs typeface="Times New Roman"/>
                      </a:endParaRPr>
                    </a:p>
                  </a:txBody>
                  <a:tcPr marL="68580" marR="68580" marT="0" marB="0"/>
                </a:tc>
                <a:tc>
                  <a:txBody>
                    <a:bodyPr/>
                    <a:lstStyle/>
                    <a:p>
                      <a:pPr algn="l">
                        <a:lnSpc>
                          <a:spcPct val="115000"/>
                        </a:lnSpc>
                        <a:spcAft>
                          <a:spcPts val="120"/>
                        </a:spcAft>
                      </a:pPr>
                      <a:r>
                        <a:rPr lang="sk-SK" sz="1000" dirty="0">
                          <a:effectLst/>
                        </a:rPr>
                        <a:t>2010</a:t>
                      </a:r>
                      <a:endParaRPr lang="sk-SK" sz="1100" dirty="0">
                        <a:effectLst/>
                        <a:latin typeface="Calibri"/>
                        <a:ea typeface="Times New Roman"/>
                        <a:cs typeface="Times New Roman"/>
                      </a:endParaRPr>
                    </a:p>
                  </a:txBody>
                  <a:tcPr marL="68580" marR="68580" marT="0" marB="0"/>
                </a:tc>
                <a:tc>
                  <a:txBody>
                    <a:bodyPr/>
                    <a:lstStyle/>
                    <a:p>
                      <a:pPr algn="l">
                        <a:lnSpc>
                          <a:spcPct val="115000"/>
                        </a:lnSpc>
                        <a:spcAft>
                          <a:spcPts val="120"/>
                        </a:spcAft>
                      </a:pPr>
                      <a:r>
                        <a:rPr lang="sk-SK" sz="1000" dirty="0">
                          <a:effectLst/>
                        </a:rPr>
                        <a:t>2011</a:t>
                      </a:r>
                      <a:endParaRPr lang="sk-SK" sz="1100" dirty="0">
                        <a:effectLst/>
                        <a:latin typeface="Calibri"/>
                        <a:ea typeface="Times New Roman"/>
                        <a:cs typeface="Times New Roman"/>
                      </a:endParaRPr>
                    </a:p>
                  </a:txBody>
                  <a:tcPr marL="68580" marR="68580" marT="0" marB="0"/>
                </a:tc>
                <a:tc>
                  <a:txBody>
                    <a:bodyPr/>
                    <a:lstStyle/>
                    <a:p>
                      <a:pPr algn="l">
                        <a:lnSpc>
                          <a:spcPct val="115000"/>
                        </a:lnSpc>
                        <a:spcAft>
                          <a:spcPts val="120"/>
                        </a:spcAft>
                      </a:pPr>
                      <a:r>
                        <a:rPr lang="sk-SK" sz="1000" dirty="0">
                          <a:effectLst/>
                        </a:rPr>
                        <a:t>2012</a:t>
                      </a:r>
                      <a:endParaRPr lang="sk-SK" sz="1100" dirty="0">
                        <a:effectLst/>
                        <a:latin typeface="Calibri"/>
                        <a:ea typeface="Times New Roman"/>
                        <a:cs typeface="Times New Roman"/>
                      </a:endParaRPr>
                    </a:p>
                  </a:txBody>
                  <a:tcPr marL="68580" marR="68580" marT="0" marB="0"/>
                </a:tc>
              </a:tr>
              <a:tr h="313323">
                <a:tc>
                  <a:txBody>
                    <a:bodyPr/>
                    <a:lstStyle/>
                    <a:p>
                      <a:pPr>
                        <a:lnSpc>
                          <a:spcPct val="115000"/>
                        </a:lnSpc>
                        <a:spcAft>
                          <a:spcPts val="120"/>
                        </a:spcAft>
                      </a:pPr>
                      <a:r>
                        <a:rPr lang="sk-SK" sz="1000">
                          <a:effectLst/>
                        </a:rPr>
                        <a:t>Košický kraj</a:t>
                      </a:r>
                      <a:endParaRPr lang="sk-SK" sz="1100">
                        <a:effectLst/>
                        <a:latin typeface="Calibri"/>
                        <a:ea typeface="Times New Roman"/>
                        <a:cs typeface="Times New Roman"/>
                      </a:endParaRPr>
                    </a:p>
                  </a:txBody>
                  <a:tcPr marL="68580" marR="68580" marT="0" marB="0"/>
                </a:tc>
                <a:tc>
                  <a:txBody>
                    <a:bodyPr/>
                    <a:lstStyle/>
                    <a:p>
                      <a:pPr algn="r">
                        <a:lnSpc>
                          <a:spcPct val="115000"/>
                        </a:lnSpc>
                        <a:spcAft>
                          <a:spcPts val="120"/>
                        </a:spcAft>
                      </a:pPr>
                      <a:r>
                        <a:rPr lang="sk-SK" sz="1000">
                          <a:effectLst/>
                        </a:rPr>
                        <a:t>2 041</a:t>
                      </a:r>
                      <a:endParaRPr lang="sk-SK" sz="1100">
                        <a:effectLst/>
                        <a:latin typeface="Calibri"/>
                        <a:ea typeface="Times New Roman"/>
                        <a:cs typeface="Times New Roman"/>
                      </a:endParaRPr>
                    </a:p>
                  </a:txBody>
                  <a:tcPr marL="68580" marR="68580" marT="0" marB="0"/>
                </a:tc>
                <a:tc>
                  <a:txBody>
                    <a:bodyPr/>
                    <a:lstStyle/>
                    <a:p>
                      <a:pPr algn="r">
                        <a:lnSpc>
                          <a:spcPct val="115000"/>
                        </a:lnSpc>
                        <a:spcAft>
                          <a:spcPts val="120"/>
                        </a:spcAft>
                      </a:pPr>
                      <a:r>
                        <a:rPr lang="sk-SK" sz="1000">
                          <a:effectLst/>
                        </a:rPr>
                        <a:t>2 769</a:t>
                      </a:r>
                      <a:endParaRPr lang="sk-SK" sz="1100">
                        <a:effectLst/>
                        <a:latin typeface="Calibri"/>
                        <a:ea typeface="Times New Roman"/>
                        <a:cs typeface="Times New Roman"/>
                      </a:endParaRPr>
                    </a:p>
                  </a:txBody>
                  <a:tcPr marL="68580" marR="68580" marT="0" marB="0"/>
                </a:tc>
                <a:tc>
                  <a:txBody>
                    <a:bodyPr/>
                    <a:lstStyle/>
                    <a:p>
                      <a:pPr algn="r">
                        <a:lnSpc>
                          <a:spcPct val="115000"/>
                        </a:lnSpc>
                        <a:spcAft>
                          <a:spcPts val="120"/>
                        </a:spcAft>
                      </a:pPr>
                      <a:r>
                        <a:rPr lang="sk-SK" sz="1000">
                          <a:effectLst/>
                        </a:rPr>
                        <a:t>2 353</a:t>
                      </a:r>
                      <a:endParaRPr lang="sk-SK" sz="1100">
                        <a:effectLst/>
                        <a:latin typeface="Calibri"/>
                        <a:ea typeface="Times New Roman"/>
                        <a:cs typeface="Times New Roman"/>
                      </a:endParaRPr>
                    </a:p>
                  </a:txBody>
                  <a:tcPr marL="68580" marR="68580" marT="0" marB="0"/>
                </a:tc>
                <a:tc>
                  <a:txBody>
                    <a:bodyPr/>
                    <a:lstStyle/>
                    <a:p>
                      <a:pPr algn="r">
                        <a:lnSpc>
                          <a:spcPct val="115000"/>
                        </a:lnSpc>
                        <a:spcAft>
                          <a:spcPts val="120"/>
                        </a:spcAft>
                      </a:pPr>
                      <a:r>
                        <a:rPr lang="sk-SK" sz="1000">
                          <a:effectLst/>
                        </a:rPr>
                        <a:t>2 647</a:t>
                      </a:r>
                      <a:endParaRPr lang="sk-SK" sz="1100">
                        <a:effectLst/>
                        <a:latin typeface="Calibri"/>
                        <a:ea typeface="Times New Roman"/>
                        <a:cs typeface="Times New Roman"/>
                      </a:endParaRPr>
                    </a:p>
                  </a:txBody>
                  <a:tcPr marL="68580" marR="68580" marT="0" marB="0"/>
                </a:tc>
                <a:tc>
                  <a:txBody>
                    <a:bodyPr/>
                    <a:lstStyle/>
                    <a:p>
                      <a:pPr algn="r">
                        <a:lnSpc>
                          <a:spcPct val="115000"/>
                        </a:lnSpc>
                        <a:spcAft>
                          <a:spcPts val="120"/>
                        </a:spcAft>
                      </a:pPr>
                      <a:r>
                        <a:rPr lang="sk-SK" sz="1000">
                          <a:effectLst/>
                        </a:rPr>
                        <a:t>1 415</a:t>
                      </a:r>
                      <a:endParaRPr lang="sk-SK" sz="1100">
                        <a:effectLst/>
                        <a:latin typeface="Calibri"/>
                        <a:ea typeface="Times New Roman"/>
                        <a:cs typeface="Times New Roman"/>
                      </a:endParaRPr>
                    </a:p>
                  </a:txBody>
                  <a:tcPr marL="68580" marR="68580" marT="0" marB="0"/>
                </a:tc>
                <a:tc>
                  <a:txBody>
                    <a:bodyPr/>
                    <a:lstStyle/>
                    <a:p>
                      <a:pPr algn="r">
                        <a:lnSpc>
                          <a:spcPct val="115000"/>
                        </a:lnSpc>
                        <a:spcAft>
                          <a:spcPts val="120"/>
                        </a:spcAft>
                      </a:pPr>
                      <a:r>
                        <a:rPr lang="sk-SK" sz="1000">
                          <a:effectLst/>
                        </a:rPr>
                        <a:t>1 406</a:t>
                      </a:r>
                      <a:endParaRPr lang="sk-SK" sz="1100">
                        <a:effectLst/>
                        <a:latin typeface="Calibri"/>
                        <a:ea typeface="Times New Roman"/>
                        <a:cs typeface="Times New Roman"/>
                      </a:endParaRPr>
                    </a:p>
                  </a:txBody>
                  <a:tcPr marL="68580" marR="68580" marT="0" marB="0"/>
                </a:tc>
                <a:tc>
                  <a:txBody>
                    <a:bodyPr/>
                    <a:lstStyle/>
                    <a:p>
                      <a:pPr algn="r">
                        <a:lnSpc>
                          <a:spcPct val="115000"/>
                        </a:lnSpc>
                        <a:spcAft>
                          <a:spcPts val="120"/>
                        </a:spcAft>
                      </a:pPr>
                      <a:r>
                        <a:rPr lang="sk-SK" sz="1000">
                          <a:effectLst/>
                        </a:rPr>
                        <a:t>2 611</a:t>
                      </a:r>
                      <a:endParaRPr lang="sk-SK" sz="1100">
                        <a:effectLst/>
                        <a:latin typeface="Calibri"/>
                        <a:ea typeface="Times New Roman"/>
                        <a:cs typeface="Times New Roman"/>
                      </a:endParaRPr>
                    </a:p>
                  </a:txBody>
                  <a:tcPr marL="68580" marR="68580" marT="0" marB="0"/>
                </a:tc>
                <a:tc>
                  <a:txBody>
                    <a:bodyPr/>
                    <a:lstStyle/>
                    <a:p>
                      <a:pPr algn="r">
                        <a:lnSpc>
                          <a:spcPct val="115000"/>
                        </a:lnSpc>
                        <a:spcAft>
                          <a:spcPts val="120"/>
                        </a:spcAft>
                      </a:pPr>
                      <a:r>
                        <a:rPr lang="sk-SK" sz="1000">
                          <a:effectLst/>
                        </a:rPr>
                        <a:t>1 880</a:t>
                      </a:r>
                      <a:endParaRPr lang="sk-SK" sz="1100">
                        <a:effectLst/>
                        <a:latin typeface="Calibri"/>
                        <a:ea typeface="Times New Roman"/>
                        <a:cs typeface="Times New Roman"/>
                      </a:endParaRPr>
                    </a:p>
                  </a:txBody>
                  <a:tcPr marL="68580" marR="68580" marT="0" marB="0"/>
                </a:tc>
                <a:tc>
                  <a:txBody>
                    <a:bodyPr/>
                    <a:lstStyle/>
                    <a:p>
                      <a:pPr algn="r">
                        <a:lnSpc>
                          <a:spcPct val="115000"/>
                        </a:lnSpc>
                        <a:spcAft>
                          <a:spcPts val="120"/>
                        </a:spcAft>
                      </a:pPr>
                      <a:r>
                        <a:rPr lang="sk-SK" sz="1000">
                          <a:effectLst/>
                        </a:rPr>
                        <a:t>2 154</a:t>
                      </a:r>
                      <a:endParaRPr lang="sk-SK" sz="1100">
                        <a:effectLst/>
                        <a:latin typeface="Calibri"/>
                        <a:ea typeface="Times New Roman"/>
                        <a:cs typeface="Times New Roman"/>
                      </a:endParaRPr>
                    </a:p>
                  </a:txBody>
                  <a:tcPr marL="68580" marR="68580" marT="0" marB="0"/>
                </a:tc>
                <a:tc>
                  <a:txBody>
                    <a:bodyPr/>
                    <a:lstStyle/>
                    <a:p>
                      <a:pPr algn="r">
                        <a:lnSpc>
                          <a:spcPct val="115000"/>
                        </a:lnSpc>
                        <a:spcAft>
                          <a:spcPts val="120"/>
                        </a:spcAft>
                      </a:pPr>
                      <a:r>
                        <a:rPr lang="sk-SK" sz="1000" dirty="0">
                          <a:effectLst/>
                        </a:rPr>
                        <a:t>1 034</a:t>
                      </a:r>
                      <a:endParaRPr lang="sk-SK" sz="1100" dirty="0">
                        <a:effectLst/>
                        <a:latin typeface="Calibri"/>
                        <a:ea typeface="Times New Roman"/>
                        <a:cs typeface="Times New Roman"/>
                      </a:endParaRPr>
                    </a:p>
                  </a:txBody>
                  <a:tcPr marL="68580" marR="68580" marT="0" marB="0"/>
                </a:tc>
              </a:tr>
            </a:tbl>
          </a:graphicData>
        </a:graphic>
      </p:graphicFrame>
      <p:graphicFrame>
        <p:nvGraphicFramePr>
          <p:cNvPr id="8" name="Tabuľka 7"/>
          <p:cNvGraphicFramePr>
            <a:graphicFrameLocks noGrp="1"/>
          </p:cNvGraphicFramePr>
          <p:nvPr>
            <p:extLst>
              <p:ext uri="{D42A27DB-BD31-4B8C-83A1-F6EECF244321}">
                <p14:modId xmlns:p14="http://schemas.microsoft.com/office/powerpoint/2010/main" val="1193825076"/>
              </p:ext>
            </p:extLst>
          </p:nvPr>
        </p:nvGraphicFramePr>
        <p:xfrm>
          <a:off x="1043613" y="1556792"/>
          <a:ext cx="6696734" cy="864096"/>
        </p:xfrm>
        <a:graphic>
          <a:graphicData uri="http://schemas.openxmlformats.org/drawingml/2006/table">
            <a:tbl>
              <a:tblPr firstRow="1" firstCol="1" bandRow="1">
                <a:tableStyleId>{F5AB1C69-6EDB-4FF4-983F-18BD219EF322}</a:tableStyleId>
              </a:tblPr>
              <a:tblGrid>
                <a:gridCol w="608794"/>
                <a:gridCol w="608794"/>
                <a:gridCol w="608794"/>
                <a:gridCol w="608794"/>
                <a:gridCol w="608794"/>
                <a:gridCol w="608794"/>
                <a:gridCol w="608794"/>
                <a:gridCol w="608794"/>
                <a:gridCol w="608794"/>
                <a:gridCol w="608794"/>
                <a:gridCol w="608794"/>
              </a:tblGrid>
              <a:tr h="216024">
                <a:tc rowSpan="2">
                  <a:txBody>
                    <a:bodyPr/>
                    <a:lstStyle/>
                    <a:p>
                      <a:pPr algn="just">
                        <a:lnSpc>
                          <a:spcPct val="115000"/>
                        </a:lnSpc>
                        <a:spcAft>
                          <a:spcPts val="120"/>
                        </a:spcAft>
                      </a:pPr>
                      <a:r>
                        <a:rPr lang="sk-SK" sz="1000" dirty="0">
                          <a:effectLst/>
                        </a:rPr>
                        <a:t> </a:t>
                      </a:r>
                      <a:endParaRPr lang="sk-SK" sz="1100" dirty="0">
                        <a:effectLst/>
                        <a:latin typeface="Calibri"/>
                        <a:ea typeface="Times New Roman"/>
                        <a:cs typeface="Times New Roman"/>
                      </a:endParaRPr>
                    </a:p>
                  </a:txBody>
                  <a:tcPr marL="68580" marR="68580" marT="0" marB="0"/>
                </a:tc>
                <a:tc gridSpan="5">
                  <a:txBody>
                    <a:bodyPr/>
                    <a:lstStyle/>
                    <a:p>
                      <a:pPr algn="just">
                        <a:lnSpc>
                          <a:spcPct val="115000"/>
                        </a:lnSpc>
                        <a:spcAft>
                          <a:spcPts val="120"/>
                        </a:spcAft>
                      </a:pPr>
                      <a:r>
                        <a:rPr lang="sk-SK" sz="1000">
                          <a:effectLst/>
                        </a:rPr>
                        <a:t>Počet živonarodených</a:t>
                      </a:r>
                      <a:endParaRPr lang="sk-SK" sz="1100">
                        <a:effectLst/>
                        <a:latin typeface="Calibri"/>
                        <a:ea typeface="Times New Roman"/>
                        <a:cs typeface="Times New Roman"/>
                      </a:endParaRPr>
                    </a:p>
                  </a:txBody>
                  <a:tcPr marL="68580" marR="68580" marT="0" marB="0"/>
                </a:tc>
                <a:tc hMerge="1">
                  <a:txBody>
                    <a:bodyPr/>
                    <a:lstStyle/>
                    <a:p>
                      <a:endParaRPr lang="sk-SK"/>
                    </a:p>
                  </a:txBody>
                  <a:tcPr/>
                </a:tc>
                <a:tc hMerge="1">
                  <a:txBody>
                    <a:bodyPr/>
                    <a:lstStyle/>
                    <a:p>
                      <a:endParaRPr lang="sk-SK"/>
                    </a:p>
                  </a:txBody>
                  <a:tcPr/>
                </a:tc>
                <a:tc hMerge="1">
                  <a:txBody>
                    <a:bodyPr/>
                    <a:lstStyle/>
                    <a:p>
                      <a:endParaRPr lang="sk-SK"/>
                    </a:p>
                  </a:txBody>
                  <a:tcPr/>
                </a:tc>
                <a:tc hMerge="1">
                  <a:txBody>
                    <a:bodyPr/>
                    <a:lstStyle/>
                    <a:p>
                      <a:endParaRPr lang="sk-SK"/>
                    </a:p>
                  </a:txBody>
                  <a:tcPr/>
                </a:tc>
                <a:tc gridSpan="5">
                  <a:txBody>
                    <a:bodyPr/>
                    <a:lstStyle/>
                    <a:p>
                      <a:pPr algn="just">
                        <a:lnSpc>
                          <a:spcPct val="115000"/>
                        </a:lnSpc>
                        <a:spcAft>
                          <a:spcPts val="120"/>
                        </a:spcAft>
                      </a:pPr>
                      <a:r>
                        <a:rPr lang="sk-SK" sz="1000">
                          <a:effectLst/>
                        </a:rPr>
                        <a:t>Počet zomretých</a:t>
                      </a:r>
                      <a:endParaRPr lang="sk-SK" sz="1100">
                        <a:effectLst/>
                        <a:latin typeface="Calibri"/>
                        <a:ea typeface="Times New Roman"/>
                        <a:cs typeface="Times New Roman"/>
                      </a:endParaRPr>
                    </a:p>
                  </a:txBody>
                  <a:tcPr marL="68580" marR="68580" marT="0" marB="0"/>
                </a:tc>
                <a:tc hMerge="1">
                  <a:txBody>
                    <a:bodyPr/>
                    <a:lstStyle/>
                    <a:p>
                      <a:endParaRPr lang="sk-SK"/>
                    </a:p>
                  </a:txBody>
                  <a:tcPr/>
                </a:tc>
                <a:tc hMerge="1">
                  <a:txBody>
                    <a:bodyPr/>
                    <a:lstStyle/>
                    <a:p>
                      <a:endParaRPr lang="sk-SK"/>
                    </a:p>
                  </a:txBody>
                  <a:tcPr/>
                </a:tc>
                <a:tc hMerge="1">
                  <a:txBody>
                    <a:bodyPr/>
                    <a:lstStyle/>
                    <a:p>
                      <a:endParaRPr lang="sk-SK"/>
                    </a:p>
                  </a:txBody>
                  <a:tcPr/>
                </a:tc>
                <a:tc hMerge="1">
                  <a:txBody>
                    <a:bodyPr/>
                    <a:lstStyle/>
                    <a:p>
                      <a:endParaRPr lang="sk-SK"/>
                    </a:p>
                  </a:txBody>
                  <a:tcPr/>
                </a:tc>
              </a:tr>
              <a:tr h="216024">
                <a:tc vMerge="1">
                  <a:txBody>
                    <a:bodyPr/>
                    <a:lstStyle/>
                    <a:p>
                      <a:endParaRPr lang="sk-SK"/>
                    </a:p>
                  </a:txBody>
                  <a:tcPr/>
                </a:tc>
                <a:tc>
                  <a:txBody>
                    <a:bodyPr/>
                    <a:lstStyle/>
                    <a:p>
                      <a:pPr algn="just">
                        <a:lnSpc>
                          <a:spcPct val="115000"/>
                        </a:lnSpc>
                        <a:spcAft>
                          <a:spcPts val="120"/>
                        </a:spcAft>
                      </a:pPr>
                      <a:r>
                        <a:rPr lang="sk-SK" sz="1000">
                          <a:effectLst/>
                        </a:rPr>
                        <a:t>2008</a:t>
                      </a:r>
                      <a:endParaRPr lang="sk-SK" sz="1100">
                        <a:effectLst/>
                        <a:latin typeface="Calibri"/>
                        <a:ea typeface="Times New Roman"/>
                        <a:cs typeface="Times New Roman"/>
                      </a:endParaRPr>
                    </a:p>
                  </a:txBody>
                  <a:tcPr marL="68580" marR="68580" marT="0" marB="0"/>
                </a:tc>
                <a:tc>
                  <a:txBody>
                    <a:bodyPr/>
                    <a:lstStyle/>
                    <a:p>
                      <a:pPr algn="just">
                        <a:lnSpc>
                          <a:spcPct val="115000"/>
                        </a:lnSpc>
                        <a:spcAft>
                          <a:spcPts val="120"/>
                        </a:spcAft>
                      </a:pPr>
                      <a:r>
                        <a:rPr lang="sk-SK" sz="1000">
                          <a:effectLst/>
                        </a:rPr>
                        <a:t>2009</a:t>
                      </a:r>
                      <a:endParaRPr lang="sk-SK" sz="1100">
                        <a:effectLst/>
                        <a:latin typeface="Calibri"/>
                        <a:ea typeface="Times New Roman"/>
                        <a:cs typeface="Times New Roman"/>
                      </a:endParaRPr>
                    </a:p>
                  </a:txBody>
                  <a:tcPr marL="68580" marR="68580" marT="0" marB="0"/>
                </a:tc>
                <a:tc>
                  <a:txBody>
                    <a:bodyPr/>
                    <a:lstStyle/>
                    <a:p>
                      <a:pPr algn="just">
                        <a:lnSpc>
                          <a:spcPct val="115000"/>
                        </a:lnSpc>
                        <a:spcAft>
                          <a:spcPts val="120"/>
                        </a:spcAft>
                      </a:pPr>
                      <a:r>
                        <a:rPr lang="sk-SK" sz="1000">
                          <a:effectLst/>
                        </a:rPr>
                        <a:t>2010</a:t>
                      </a:r>
                      <a:endParaRPr lang="sk-SK" sz="1100">
                        <a:effectLst/>
                        <a:latin typeface="Calibri"/>
                        <a:ea typeface="Times New Roman"/>
                        <a:cs typeface="Times New Roman"/>
                      </a:endParaRPr>
                    </a:p>
                  </a:txBody>
                  <a:tcPr marL="68580" marR="68580" marT="0" marB="0"/>
                </a:tc>
                <a:tc>
                  <a:txBody>
                    <a:bodyPr/>
                    <a:lstStyle/>
                    <a:p>
                      <a:pPr algn="just">
                        <a:lnSpc>
                          <a:spcPct val="115000"/>
                        </a:lnSpc>
                        <a:spcAft>
                          <a:spcPts val="120"/>
                        </a:spcAft>
                      </a:pPr>
                      <a:r>
                        <a:rPr lang="sk-SK" sz="1000">
                          <a:effectLst/>
                        </a:rPr>
                        <a:t>2011</a:t>
                      </a:r>
                      <a:endParaRPr lang="sk-SK" sz="1100">
                        <a:effectLst/>
                        <a:latin typeface="Calibri"/>
                        <a:ea typeface="Times New Roman"/>
                        <a:cs typeface="Times New Roman"/>
                      </a:endParaRPr>
                    </a:p>
                  </a:txBody>
                  <a:tcPr marL="68580" marR="68580" marT="0" marB="0"/>
                </a:tc>
                <a:tc>
                  <a:txBody>
                    <a:bodyPr/>
                    <a:lstStyle/>
                    <a:p>
                      <a:pPr algn="just">
                        <a:lnSpc>
                          <a:spcPct val="115000"/>
                        </a:lnSpc>
                        <a:spcAft>
                          <a:spcPts val="120"/>
                        </a:spcAft>
                      </a:pPr>
                      <a:r>
                        <a:rPr lang="sk-SK" sz="1000">
                          <a:effectLst/>
                        </a:rPr>
                        <a:t>2012</a:t>
                      </a:r>
                      <a:endParaRPr lang="sk-SK" sz="1100">
                        <a:effectLst/>
                        <a:latin typeface="Calibri"/>
                        <a:ea typeface="Times New Roman"/>
                        <a:cs typeface="Times New Roman"/>
                      </a:endParaRPr>
                    </a:p>
                  </a:txBody>
                  <a:tcPr marL="68580" marR="68580" marT="0" marB="0"/>
                </a:tc>
                <a:tc>
                  <a:txBody>
                    <a:bodyPr/>
                    <a:lstStyle/>
                    <a:p>
                      <a:pPr algn="just">
                        <a:lnSpc>
                          <a:spcPct val="115000"/>
                        </a:lnSpc>
                        <a:spcAft>
                          <a:spcPts val="120"/>
                        </a:spcAft>
                      </a:pPr>
                      <a:r>
                        <a:rPr lang="sk-SK" sz="1000">
                          <a:effectLst/>
                        </a:rPr>
                        <a:t>2008</a:t>
                      </a:r>
                      <a:endParaRPr lang="sk-SK" sz="1100">
                        <a:effectLst/>
                        <a:latin typeface="Calibri"/>
                        <a:ea typeface="Times New Roman"/>
                        <a:cs typeface="Times New Roman"/>
                      </a:endParaRPr>
                    </a:p>
                  </a:txBody>
                  <a:tcPr marL="68580" marR="68580" marT="0" marB="0"/>
                </a:tc>
                <a:tc>
                  <a:txBody>
                    <a:bodyPr/>
                    <a:lstStyle/>
                    <a:p>
                      <a:pPr algn="just">
                        <a:lnSpc>
                          <a:spcPct val="115000"/>
                        </a:lnSpc>
                        <a:spcAft>
                          <a:spcPts val="120"/>
                        </a:spcAft>
                      </a:pPr>
                      <a:r>
                        <a:rPr lang="sk-SK" sz="1000">
                          <a:effectLst/>
                        </a:rPr>
                        <a:t>2009</a:t>
                      </a:r>
                      <a:endParaRPr lang="sk-SK" sz="1100">
                        <a:effectLst/>
                        <a:latin typeface="Calibri"/>
                        <a:ea typeface="Times New Roman"/>
                        <a:cs typeface="Times New Roman"/>
                      </a:endParaRPr>
                    </a:p>
                  </a:txBody>
                  <a:tcPr marL="68580" marR="68580" marT="0" marB="0"/>
                </a:tc>
                <a:tc>
                  <a:txBody>
                    <a:bodyPr/>
                    <a:lstStyle/>
                    <a:p>
                      <a:pPr algn="just">
                        <a:lnSpc>
                          <a:spcPct val="115000"/>
                        </a:lnSpc>
                        <a:spcAft>
                          <a:spcPts val="120"/>
                        </a:spcAft>
                      </a:pPr>
                      <a:r>
                        <a:rPr lang="sk-SK" sz="1000">
                          <a:effectLst/>
                        </a:rPr>
                        <a:t>2010</a:t>
                      </a:r>
                      <a:endParaRPr lang="sk-SK" sz="1100">
                        <a:effectLst/>
                        <a:latin typeface="Calibri"/>
                        <a:ea typeface="Times New Roman"/>
                        <a:cs typeface="Times New Roman"/>
                      </a:endParaRPr>
                    </a:p>
                  </a:txBody>
                  <a:tcPr marL="68580" marR="68580" marT="0" marB="0"/>
                </a:tc>
                <a:tc>
                  <a:txBody>
                    <a:bodyPr/>
                    <a:lstStyle/>
                    <a:p>
                      <a:pPr algn="just">
                        <a:lnSpc>
                          <a:spcPct val="115000"/>
                        </a:lnSpc>
                        <a:spcAft>
                          <a:spcPts val="120"/>
                        </a:spcAft>
                      </a:pPr>
                      <a:r>
                        <a:rPr lang="sk-SK" sz="1000">
                          <a:effectLst/>
                        </a:rPr>
                        <a:t>2011</a:t>
                      </a:r>
                      <a:endParaRPr lang="sk-SK" sz="1100">
                        <a:effectLst/>
                        <a:latin typeface="Calibri"/>
                        <a:ea typeface="Times New Roman"/>
                        <a:cs typeface="Times New Roman"/>
                      </a:endParaRPr>
                    </a:p>
                  </a:txBody>
                  <a:tcPr marL="68580" marR="68580" marT="0" marB="0"/>
                </a:tc>
                <a:tc>
                  <a:txBody>
                    <a:bodyPr/>
                    <a:lstStyle/>
                    <a:p>
                      <a:pPr algn="just">
                        <a:lnSpc>
                          <a:spcPct val="115000"/>
                        </a:lnSpc>
                        <a:spcAft>
                          <a:spcPts val="120"/>
                        </a:spcAft>
                      </a:pPr>
                      <a:r>
                        <a:rPr lang="sk-SK" sz="1000">
                          <a:effectLst/>
                        </a:rPr>
                        <a:t>2012</a:t>
                      </a:r>
                      <a:endParaRPr lang="sk-SK" sz="1100">
                        <a:effectLst/>
                        <a:latin typeface="Calibri"/>
                        <a:ea typeface="Times New Roman"/>
                        <a:cs typeface="Times New Roman"/>
                      </a:endParaRPr>
                    </a:p>
                  </a:txBody>
                  <a:tcPr marL="68580" marR="68580" marT="0" marB="0"/>
                </a:tc>
              </a:tr>
              <a:tr h="432048">
                <a:tc>
                  <a:txBody>
                    <a:bodyPr/>
                    <a:lstStyle/>
                    <a:p>
                      <a:pPr algn="just">
                        <a:lnSpc>
                          <a:spcPct val="115000"/>
                        </a:lnSpc>
                        <a:spcAft>
                          <a:spcPts val="120"/>
                        </a:spcAft>
                      </a:pPr>
                      <a:r>
                        <a:rPr lang="sk-SK" sz="1000">
                          <a:effectLst/>
                        </a:rPr>
                        <a:t>Košický kraj</a:t>
                      </a:r>
                      <a:endParaRPr lang="sk-SK" sz="1100">
                        <a:effectLst/>
                        <a:latin typeface="Calibri"/>
                        <a:ea typeface="Times New Roman"/>
                        <a:cs typeface="Times New Roman"/>
                      </a:endParaRPr>
                    </a:p>
                  </a:txBody>
                  <a:tcPr marL="68580" marR="68580" marT="0" marB="0"/>
                </a:tc>
                <a:tc>
                  <a:txBody>
                    <a:bodyPr/>
                    <a:lstStyle/>
                    <a:p>
                      <a:pPr algn="r">
                        <a:lnSpc>
                          <a:spcPct val="115000"/>
                        </a:lnSpc>
                        <a:spcAft>
                          <a:spcPts val="120"/>
                        </a:spcAft>
                      </a:pPr>
                      <a:r>
                        <a:rPr lang="sk-SK" sz="1000">
                          <a:effectLst/>
                        </a:rPr>
                        <a:t>9 424</a:t>
                      </a:r>
                      <a:endParaRPr lang="sk-SK" sz="1100">
                        <a:effectLst/>
                        <a:latin typeface="Calibri"/>
                        <a:ea typeface="Times New Roman"/>
                        <a:cs typeface="Times New Roman"/>
                      </a:endParaRPr>
                    </a:p>
                  </a:txBody>
                  <a:tcPr marL="68580" marR="68580" marT="0" marB="0"/>
                </a:tc>
                <a:tc>
                  <a:txBody>
                    <a:bodyPr/>
                    <a:lstStyle/>
                    <a:p>
                      <a:pPr algn="r">
                        <a:lnSpc>
                          <a:spcPct val="115000"/>
                        </a:lnSpc>
                        <a:spcAft>
                          <a:spcPts val="120"/>
                        </a:spcAft>
                      </a:pPr>
                      <a:r>
                        <a:rPr lang="sk-SK" sz="1000">
                          <a:effectLst/>
                        </a:rPr>
                        <a:t>10 160</a:t>
                      </a:r>
                      <a:endParaRPr lang="sk-SK" sz="1100">
                        <a:effectLst/>
                        <a:latin typeface="Calibri"/>
                        <a:ea typeface="Times New Roman"/>
                        <a:cs typeface="Times New Roman"/>
                      </a:endParaRPr>
                    </a:p>
                  </a:txBody>
                  <a:tcPr marL="68580" marR="68580" marT="0" marB="0"/>
                </a:tc>
                <a:tc>
                  <a:txBody>
                    <a:bodyPr/>
                    <a:lstStyle/>
                    <a:p>
                      <a:pPr algn="r">
                        <a:lnSpc>
                          <a:spcPct val="115000"/>
                        </a:lnSpc>
                        <a:spcAft>
                          <a:spcPts val="120"/>
                        </a:spcAft>
                      </a:pPr>
                      <a:r>
                        <a:rPr lang="sk-SK" sz="1000">
                          <a:effectLst/>
                        </a:rPr>
                        <a:t>9 875</a:t>
                      </a:r>
                      <a:endParaRPr lang="sk-SK" sz="1100">
                        <a:effectLst/>
                        <a:latin typeface="Calibri"/>
                        <a:ea typeface="Times New Roman"/>
                        <a:cs typeface="Times New Roman"/>
                      </a:endParaRPr>
                    </a:p>
                  </a:txBody>
                  <a:tcPr marL="68580" marR="68580" marT="0" marB="0"/>
                </a:tc>
                <a:tc>
                  <a:txBody>
                    <a:bodyPr/>
                    <a:lstStyle/>
                    <a:p>
                      <a:pPr algn="r">
                        <a:lnSpc>
                          <a:spcPct val="115000"/>
                        </a:lnSpc>
                        <a:spcAft>
                          <a:spcPts val="120"/>
                        </a:spcAft>
                      </a:pPr>
                      <a:r>
                        <a:rPr lang="sk-SK" sz="1000" dirty="0">
                          <a:effectLst/>
                        </a:rPr>
                        <a:t>10 019</a:t>
                      </a:r>
                      <a:endParaRPr lang="sk-SK" sz="1100" dirty="0">
                        <a:effectLst/>
                        <a:latin typeface="Calibri"/>
                        <a:ea typeface="Times New Roman"/>
                        <a:cs typeface="Times New Roman"/>
                      </a:endParaRPr>
                    </a:p>
                  </a:txBody>
                  <a:tcPr marL="68580" marR="68580" marT="0" marB="0"/>
                </a:tc>
                <a:tc>
                  <a:txBody>
                    <a:bodyPr/>
                    <a:lstStyle/>
                    <a:p>
                      <a:pPr algn="r">
                        <a:lnSpc>
                          <a:spcPct val="115000"/>
                        </a:lnSpc>
                        <a:spcAft>
                          <a:spcPts val="120"/>
                        </a:spcAft>
                      </a:pPr>
                      <a:r>
                        <a:rPr lang="sk-SK" sz="1000">
                          <a:effectLst/>
                        </a:rPr>
                        <a:t>8 864</a:t>
                      </a:r>
                      <a:endParaRPr lang="sk-SK" sz="1100">
                        <a:effectLst/>
                        <a:latin typeface="Calibri"/>
                        <a:ea typeface="Times New Roman"/>
                        <a:cs typeface="Times New Roman"/>
                      </a:endParaRPr>
                    </a:p>
                  </a:txBody>
                  <a:tcPr marL="68580" marR="68580" marT="0" marB="0"/>
                </a:tc>
                <a:tc>
                  <a:txBody>
                    <a:bodyPr/>
                    <a:lstStyle/>
                    <a:p>
                      <a:pPr algn="r">
                        <a:lnSpc>
                          <a:spcPct val="115000"/>
                        </a:lnSpc>
                        <a:spcAft>
                          <a:spcPts val="120"/>
                        </a:spcAft>
                      </a:pPr>
                      <a:r>
                        <a:rPr lang="sk-SK" sz="1000">
                          <a:effectLst/>
                        </a:rPr>
                        <a:t>7 383</a:t>
                      </a:r>
                      <a:endParaRPr lang="sk-SK" sz="1100">
                        <a:effectLst/>
                        <a:latin typeface="Calibri"/>
                        <a:ea typeface="Times New Roman"/>
                        <a:cs typeface="Times New Roman"/>
                      </a:endParaRPr>
                    </a:p>
                  </a:txBody>
                  <a:tcPr marL="68580" marR="68580" marT="0" marB="0"/>
                </a:tc>
                <a:tc>
                  <a:txBody>
                    <a:bodyPr/>
                    <a:lstStyle/>
                    <a:p>
                      <a:pPr algn="r">
                        <a:lnSpc>
                          <a:spcPct val="115000"/>
                        </a:lnSpc>
                        <a:spcAft>
                          <a:spcPts val="120"/>
                        </a:spcAft>
                      </a:pPr>
                      <a:r>
                        <a:rPr lang="sk-SK" sz="1000">
                          <a:effectLst/>
                        </a:rPr>
                        <a:t>7 391</a:t>
                      </a:r>
                      <a:endParaRPr lang="sk-SK" sz="1100">
                        <a:effectLst/>
                        <a:latin typeface="Calibri"/>
                        <a:ea typeface="Times New Roman"/>
                        <a:cs typeface="Times New Roman"/>
                      </a:endParaRPr>
                    </a:p>
                  </a:txBody>
                  <a:tcPr marL="68580" marR="68580" marT="0" marB="0"/>
                </a:tc>
                <a:tc>
                  <a:txBody>
                    <a:bodyPr/>
                    <a:lstStyle/>
                    <a:p>
                      <a:pPr algn="r">
                        <a:lnSpc>
                          <a:spcPct val="115000"/>
                        </a:lnSpc>
                        <a:spcAft>
                          <a:spcPts val="120"/>
                        </a:spcAft>
                      </a:pPr>
                      <a:r>
                        <a:rPr lang="sk-SK" sz="1000">
                          <a:effectLst/>
                        </a:rPr>
                        <a:t>7 522</a:t>
                      </a:r>
                      <a:endParaRPr lang="sk-SK" sz="1100">
                        <a:effectLst/>
                        <a:latin typeface="Calibri"/>
                        <a:ea typeface="Times New Roman"/>
                        <a:cs typeface="Times New Roman"/>
                      </a:endParaRPr>
                    </a:p>
                  </a:txBody>
                  <a:tcPr marL="68580" marR="68580" marT="0" marB="0"/>
                </a:tc>
                <a:tc>
                  <a:txBody>
                    <a:bodyPr/>
                    <a:lstStyle/>
                    <a:p>
                      <a:pPr algn="r">
                        <a:lnSpc>
                          <a:spcPct val="115000"/>
                        </a:lnSpc>
                        <a:spcAft>
                          <a:spcPts val="120"/>
                        </a:spcAft>
                      </a:pPr>
                      <a:r>
                        <a:rPr lang="sk-SK" sz="1000">
                          <a:effectLst/>
                        </a:rPr>
                        <a:t>7 372</a:t>
                      </a:r>
                      <a:endParaRPr lang="sk-SK" sz="1100">
                        <a:effectLst/>
                        <a:latin typeface="Calibri"/>
                        <a:ea typeface="Times New Roman"/>
                        <a:cs typeface="Times New Roman"/>
                      </a:endParaRPr>
                    </a:p>
                  </a:txBody>
                  <a:tcPr marL="68580" marR="68580" marT="0" marB="0"/>
                </a:tc>
                <a:tc>
                  <a:txBody>
                    <a:bodyPr/>
                    <a:lstStyle/>
                    <a:p>
                      <a:pPr algn="r">
                        <a:lnSpc>
                          <a:spcPct val="115000"/>
                        </a:lnSpc>
                        <a:spcAft>
                          <a:spcPts val="120"/>
                        </a:spcAft>
                      </a:pPr>
                      <a:r>
                        <a:rPr lang="sk-SK" sz="1000" dirty="0">
                          <a:effectLst/>
                        </a:rPr>
                        <a:t>7 449</a:t>
                      </a:r>
                      <a:endParaRPr lang="sk-SK" sz="1100" dirty="0">
                        <a:effectLst/>
                        <a:latin typeface="Calibri"/>
                        <a:ea typeface="Times New Roman"/>
                        <a:cs typeface="Times New Roman"/>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1"/>
          <p:cNvPicPr>
            <a:picLocks noChangeAspect="1"/>
          </p:cNvPicPr>
          <p:nvPr/>
        </p:nvPicPr>
        <p:blipFill>
          <a:blip r:embed="rId2"/>
          <a:srcRect/>
          <a:stretch>
            <a:fillRect/>
          </a:stretch>
        </p:blipFill>
        <p:spPr bwMode="auto">
          <a:xfrm>
            <a:off x="-6350" y="0"/>
            <a:ext cx="9142413" cy="6858000"/>
          </a:xfrm>
          <a:prstGeom prst="rect">
            <a:avLst/>
          </a:prstGeom>
          <a:noFill/>
          <a:ln w="9525">
            <a:noFill/>
            <a:miter lim="800000"/>
            <a:headEnd/>
            <a:tailEnd/>
          </a:ln>
        </p:spPr>
      </p:pic>
      <p:pic>
        <p:nvPicPr>
          <p:cNvPr id="4" name="Picture 1"/>
          <p:cNvPicPr>
            <a:picLocks noChangeAspect="1"/>
          </p:cNvPicPr>
          <p:nvPr/>
        </p:nvPicPr>
        <p:blipFill>
          <a:blip r:embed="rId2"/>
          <a:srcRect/>
          <a:stretch>
            <a:fillRect/>
          </a:stretch>
        </p:blipFill>
        <p:spPr bwMode="auto">
          <a:xfrm>
            <a:off x="-12517" y="4273"/>
            <a:ext cx="9142413" cy="6858000"/>
          </a:xfrm>
          <a:prstGeom prst="rect">
            <a:avLst/>
          </a:prstGeom>
          <a:noFill/>
          <a:ln w="9525">
            <a:noFill/>
            <a:miter lim="800000"/>
            <a:headEnd/>
            <a:tailEnd/>
          </a:ln>
        </p:spPr>
      </p:pic>
      <p:sp>
        <p:nvSpPr>
          <p:cNvPr id="2" name="Obdĺžnik 1"/>
          <p:cNvSpPr/>
          <p:nvPr/>
        </p:nvSpPr>
        <p:spPr>
          <a:xfrm>
            <a:off x="468312" y="1028343"/>
            <a:ext cx="8424167" cy="5016758"/>
          </a:xfrm>
          <a:prstGeom prst="rect">
            <a:avLst/>
          </a:prstGeom>
        </p:spPr>
        <p:txBody>
          <a:bodyPr wrap="square">
            <a:spAutoFit/>
          </a:bodyPr>
          <a:lstStyle/>
          <a:p>
            <a:r>
              <a:rPr lang="sk-SK" sz="2000" b="1" dirty="0">
                <a:latin typeface="+mj-lt"/>
              </a:rPr>
              <a:t>Smer migrácie</a:t>
            </a:r>
          </a:p>
          <a:p>
            <a:pPr algn="l"/>
            <a:r>
              <a:rPr lang="sk-SK" sz="2000" dirty="0" smtClean="0">
                <a:latin typeface="+mj-lt"/>
              </a:rPr>
              <a:t>Negatívne </a:t>
            </a:r>
            <a:r>
              <a:rPr lang="sk-SK" sz="2000" dirty="0">
                <a:latin typeface="+mj-lt"/>
              </a:rPr>
              <a:t>trendy, ako </a:t>
            </a:r>
            <a:r>
              <a:rPr lang="sk-SK" sz="2000" b="1" dirty="0">
                <a:latin typeface="+mj-lt"/>
              </a:rPr>
              <a:t>zmena v bytovej politike</a:t>
            </a:r>
            <a:r>
              <a:rPr lang="sk-SK" sz="2000" dirty="0">
                <a:latin typeface="+mj-lt"/>
              </a:rPr>
              <a:t>, </a:t>
            </a:r>
            <a:r>
              <a:rPr lang="sk-SK" sz="2000" b="1" dirty="0">
                <a:latin typeface="+mj-lt"/>
              </a:rPr>
              <a:t>reštrukturalizácia v hospodárstve kraja </a:t>
            </a:r>
            <a:r>
              <a:rPr lang="sk-SK" sz="2000" dirty="0">
                <a:latin typeface="+mj-lt"/>
              </a:rPr>
              <a:t>s nadväzujúcimi </a:t>
            </a:r>
            <a:r>
              <a:rPr lang="sk-SK" sz="2000" b="1" dirty="0">
                <a:latin typeface="+mj-lt"/>
              </a:rPr>
              <a:t>zmenami v zamestnanosti</a:t>
            </a:r>
            <a:r>
              <a:rPr lang="sk-SK" sz="2000" dirty="0">
                <a:latin typeface="+mj-lt"/>
              </a:rPr>
              <a:t>, </a:t>
            </a:r>
            <a:r>
              <a:rPr lang="sk-SK" sz="2000" b="1" dirty="0" smtClean="0">
                <a:latin typeface="+mj-lt"/>
              </a:rPr>
              <a:t>vyššími režijnými nákladmi </a:t>
            </a:r>
            <a:r>
              <a:rPr lang="sk-SK" sz="2000" dirty="0">
                <a:latin typeface="+mj-lt"/>
              </a:rPr>
              <a:t>v mestách, atď. obrátili aj smer migrácie. </a:t>
            </a:r>
            <a:endParaRPr lang="sk-SK" sz="2000" dirty="0" smtClean="0">
              <a:latin typeface="+mj-lt"/>
            </a:endParaRPr>
          </a:p>
          <a:p>
            <a:pPr algn="l"/>
            <a:r>
              <a:rPr lang="sk-SK" sz="2000" b="1" dirty="0" smtClean="0">
                <a:latin typeface="+mj-lt"/>
              </a:rPr>
              <a:t>Prisťahovanie </a:t>
            </a:r>
            <a:r>
              <a:rPr lang="sk-SK" sz="2000" b="1" dirty="0">
                <a:latin typeface="+mj-lt"/>
              </a:rPr>
              <a:t>do miest sa zmenilo na vysťahovanie na vidiek</a:t>
            </a:r>
            <a:r>
              <a:rPr lang="sk-SK" sz="2000" dirty="0">
                <a:latin typeface="+mj-lt"/>
              </a:rPr>
              <a:t>. </a:t>
            </a:r>
            <a:endParaRPr lang="sk-SK" sz="2000" dirty="0" smtClean="0">
              <a:latin typeface="+mj-lt"/>
            </a:endParaRPr>
          </a:p>
          <a:p>
            <a:pPr algn="l"/>
            <a:r>
              <a:rPr lang="sk-SK" dirty="0">
                <a:latin typeface="+mj-lt"/>
              </a:rPr>
              <a:t>Z Košického kraja sa ročne presťahuje cca. </a:t>
            </a:r>
            <a:r>
              <a:rPr lang="sk-SK" b="1" dirty="0">
                <a:latin typeface="+mj-lt"/>
              </a:rPr>
              <a:t>3 000 obyvateľov </a:t>
            </a:r>
            <a:r>
              <a:rPr lang="sk-SK" dirty="0">
                <a:latin typeface="+mj-lt"/>
              </a:rPr>
              <a:t>do iných regiónov Slovenska.   </a:t>
            </a:r>
            <a:endParaRPr lang="sk-SK" dirty="0" smtClean="0">
              <a:latin typeface="+mj-lt"/>
            </a:endParaRPr>
          </a:p>
          <a:p>
            <a:pPr algn="l"/>
            <a:endParaRPr lang="sk-SK" sz="2000" dirty="0">
              <a:latin typeface="+mj-lt"/>
            </a:endParaRPr>
          </a:p>
          <a:p>
            <a:pPr algn="l"/>
            <a:endParaRPr lang="sk-SK" sz="2000" dirty="0" smtClean="0">
              <a:latin typeface="+mj-lt"/>
            </a:endParaRPr>
          </a:p>
          <a:p>
            <a:pPr algn="l"/>
            <a:endParaRPr lang="sk-SK" sz="2000" dirty="0">
              <a:latin typeface="+mj-lt"/>
            </a:endParaRPr>
          </a:p>
          <a:p>
            <a:pPr algn="l"/>
            <a:endParaRPr lang="sk-SK" sz="2000" dirty="0" smtClean="0">
              <a:latin typeface="+mj-lt"/>
            </a:endParaRPr>
          </a:p>
          <a:p>
            <a:pPr algn="l"/>
            <a:endParaRPr lang="sk-SK" sz="2000" dirty="0" smtClean="0">
              <a:latin typeface="+mj-lt"/>
            </a:endParaRPr>
          </a:p>
          <a:p>
            <a:pPr algn="l"/>
            <a:endParaRPr lang="sk-SK" sz="2000" dirty="0">
              <a:latin typeface="+mj-lt"/>
            </a:endParaRPr>
          </a:p>
          <a:p>
            <a:pPr algn="l"/>
            <a:r>
              <a:rPr lang="sk-SK" dirty="0" err="1" smtClean="0">
                <a:latin typeface="+mj-lt"/>
              </a:rPr>
              <a:t>Vnútrokrajská</a:t>
            </a:r>
            <a:r>
              <a:rPr lang="sk-SK" dirty="0" smtClean="0">
                <a:latin typeface="+mj-lt"/>
              </a:rPr>
              <a:t> migrácia v Košických okresoch </a:t>
            </a:r>
            <a:r>
              <a:rPr lang="sk-SK" dirty="0">
                <a:latin typeface="+mj-lt"/>
              </a:rPr>
              <a:t>(I – IV), ako aj </a:t>
            </a:r>
            <a:r>
              <a:rPr lang="sk-SK" dirty="0" smtClean="0">
                <a:latin typeface="+mj-lt"/>
              </a:rPr>
              <a:t>v okrese </a:t>
            </a:r>
            <a:r>
              <a:rPr lang="sk-SK" dirty="0">
                <a:latin typeface="+mj-lt"/>
              </a:rPr>
              <a:t>Košice – okolie je v skúmanom období </a:t>
            </a:r>
            <a:r>
              <a:rPr lang="sk-SK" dirty="0" smtClean="0">
                <a:latin typeface="+mj-lt"/>
              </a:rPr>
              <a:t>najvýraznejšia. </a:t>
            </a:r>
            <a:endParaRPr lang="sk-SK" dirty="0">
              <a:latin typeface="+mj-lt"/>
            </a:endParaRPr>
          </a:p>
          <a:p>
            <a:endParaRPr lang="sk-SK" dirty="0">
              <a:latin typeface="+mj-lt"/>
            </a:endParaRPr>
          </a:p>
        </p:txBody>
      </p:sp>
      <p:sp>
        <p:nvSpPr>
          <p:cNvPr id="6" name="Zástupný symbol čísla snímky 5"/>
          <p:cNvSpPr>
            <a:spLocks noGrp="1"/>
          </p:cNvSpPr>
          <p:nvPr>
            <p:ph type="sldNum" sz="quarter" idx="12"/>
          </p:nvPr>
        </p:nvSpPr>
        <p:spPr/>
        <p:txBody>
          <a:bodyPr/>
          <a:lstStyle/>
          <a:p>
            <a:pPr>
              <a:defRPr/>
            </a:pPr>
            <a:fld id="{77529328-8E10-4D46-8845-D211E2F0042C}" type="slidenum">
              <a:rPr lang="sk-SK" smtClean="0"/>
              <a:pPr>
                <a:defRPr/>
              </a:pPr>
              <a:t>9</a:t>
            </a:fld>
            <a:endParaRPr lang="sk-SK"/>
          </a:p>
        </p:txBody>
      </p:sp>
      <p:graphicFrame>
        <p:nvGraphicFramePr>
          <p:cNvPr id="3" name="Tabuľka 2"/>
          <p:cNvGraphicFramePr>
            <a:graphicFrameLocks noGrp="1"/>
          </p:cNvGraphicFramePr>
          <p:nvPr>
            <p:extLst>
              <p:ext uri="{D42A27DB-BD31-4B8C-83A1-F6EECF244321}">
                <p14:modId xmlns:p14="http://schemas.microsoft.com/office/powerpoint/2010/main" val="829024892"/>
              </p:ext>
            </p:extLst>
          </p:nvPr>
        </p:nvGraphicFramePr>
        <p:xfrm>
          <a:off x="1043608" y="3212976"/>
          <a:ext cx="6912770" cy="1728192"/>
        </p:xfrm>
        <a:graphic>
          <a:graphicData uri="http://schemas.openxmlformats.org/drawingml/2006/table">
            <a:tbl>
              <a:tblPr firstRow="1" firstCol="1" bandRow="1">
                <a:tableStyleId>{F5AB1C69-6EDB-4FF4-983F-18BD219EF322}</a:tableStyleId>
              </a:tblPr>
              <a:tblGrid>
                <a:gridCol w="1318975"/>
                <a:gridCol w="516945"/>
                <a:gridCol w="584024"/>
                <a:gridCol w="559963"/>
                <a:gridCol w="561421"/>
                <a:gridCol w="568712"/>
                <a:gridCol w="554859"/>
                <a:gridCol w="561421"/>
                <a:gridCol w="561421"/>
                <a:gridCol w="562150"/>
                <a:gridCol w="562879"/>
              </a:tblGrid>
              <a:tr h="469782">
                <a:tc>
                  <a:txBody>
                    <a:bodyPr/>
                    <a:lstStyle/>
                    <a:p>
                      <a:pPr algn="just">
                        <a:lnSpc>
                          <a:spcPct val="115000"/>
                        </a:lnSpc>
                        <a:spcAft>
                          <a:spcPts val="0"/>
                        </a:spcAft>
                      </a:pPr>
                      <a:r>
                        <a:rPr lang="sk-SK" sz="1000" dirty="0">
                          <a:effectLst/>
                        </a:rPr>
                        <a:t> </a:t>
                      </a:r>
                      <a:endParaRPr lang="sk-SK" sz="1100" dirty="0">
                        <a:effectLst/>
                        <a:latin typeface="Calibri"/>
                        <a:ea typeface="Times New Roman"/>
                        <a:cs typeface="Times New Roman"/>
                      </a:endParaRPr>
                    </a:p>
                  </a:txBody>
                  <a:tcPr marL="68580" marR="68580" marT="0" marB="0"/>
                </a:tc>
                <a:tc gridSpan="5">
                  <a:txBody>
                    <a:bodyPr/>
                    <a:lstStyle/>
                    <a:p>
                      <a:pPr algn="just">
                        <a:lnSpc>
                          <a:spcPct val="115000"/>
                        </a:lnSpc>
                        <a:spcAft>
                          <a:spcPts val="0"/>
                        </a:spcAft>
                      </a:pPr>
                      <a:r>
                        <a:rPr lang="sk-SK" sz="1000" dirty="0">
                          <a:effectLst/>
                        </a:rPr>
                        <a:t>Prisťahovaní spolu</a:t>
                      </a:r>
                      <a:endParaRPr lang="sk-SK" sz="1100" dirty="0">
                        <a:effectLst/>
                        <a:latin typeface="Calibri"/>
                        <a:ea typeface="Times New Roman"/>
                        <a:cs typeface="Times New Roman"/>
                      </a:endParaRPr>
                    </a:p>
                  </a:txBody>
                  <a:tcPr marL="68580" marR="68580" marT="0" marB="0"/>
                </a:tc>
                <a:tc hMerge="1">
                  <a:txBody>
                    <a:bodyPr/>
                    <a:lstStyle/>
                    <a:p>
                      <a:endParaRPr lang="sk-SK"/>
                    </a:p>
                  </a:txBody>
                  <a:tcPr/>
                </a:tc>
                <a:tc hMerge="1">
                  <a:txBody>
                    <a:bodyPr/>
                    <a:lstStyle/>
                    <a:p>
                      <a:endParaRPr lang="sk-SK"/>
                    </a:p>
                  </a:txBody>
                  <a:tcPr/>
                </a:tc>
                <a:tc hMerge="1">
                  <a:txBody>
                    <a:bodyPr/>
                    <a:lstStyle/>
                    <a:p>
                      <a:endParaRPr lang="sk-SK"/>
                    </a:p>
                  </a:txBody>
                  <a:tcPr/>
                </a:tc>
                <a:tc hMerge="1">
                  <a:txBody>
                    <a:bodyPr/>
                    <a:lstStyle/>
                    <a:p>
                      <a:endParaRPr lang="sk-SK"/>
                    </a:p>
                  </a:txBody>
                  <a:tcPr/>
                </a:tc>
                <a:tc gridSpan="5">
                  <a:txBody>
                    <a:bodyPr/>
                    <a:lstStyle/>
                    <a:p>
                      <a:pPr algn="just">
                        <a:lnSpc>
                          <a:spcPct val="115000"/>
                        </a:lnSpc>
                        <a:spcAft>
                          <a:spcPts val="0"/>
                        </a:spcAft>
                      </a:pPr>
                      <a:r>
                        <a:rPr lang="sk-SK" sz="1000">
                          <a:effectLst/>
                        </a:rPr>
                        <a:t>Vysťahovaní spolu</a:t>
                      </a:r>
                      <a:endParaRPr lang="sk-SK" sz="1100">
                        <a:effectLst/>
                        <a:latin typeface="Calibri"/>
                        <a:ea typeface="Times New Roman"/>
                        <a:cs typeface="Times New Roman"/>
                      </a:endParaRPr>
                    </a:p>
                  </a:txBody>
                  <a:tcPr marL="68580" marR="68580" marT="0" marB="0"/>
                </a:tc>
                <a:tc hMerge="1">
                  <a:txBody>
                    <a:bodyPr/>
                    <a:lstStyle/>
                    <a:p>
                      <a:endParaRPr lang="sk-SK"/>
                    </a:p>
                  </a:txBody>
                  <a:tcPr/>
                </a:tc>
                <a:tc hMerge="1">
                  <a:txBody>
                    <a:bodyPr/>
                    <a:lstStyle/>
                    <a:p>
                      <a:endParaRPr lang="sk-SK"/>
                    </a:p>
                  </a:txBody>
                  <a:tcPr/>
                </a:tc>
                <a:tc hMerge="1">
                  <a:txBody>
                    <a:bodyPr/>
                    <a:lstStyle/>
                    <a:p>
                      <a:endParaRPr lang="sk-SK"/>
                    </a:p>
                  </a:txBody>
                  <a:tcPr/>
                </a:tc>
                <a:tc hMerge="1">
                  <a:txBody>
                    <a:bodyPr/>
                    <a:lstStyle/>
                    <a:p>
                      <a:endParaRPr lang="sk-SK"/>
                    </a:p>
                  </a:txBody>
                  <a:tcPr/>
                </a:tc>
              </a:tr>
              <a:tr h="209389">
                <a:tc>
                  <a:txBody>
                    <a:bodyPr/>
                    <a:lstStyle/>
                    <a:p>
                      <a:pPr algn="just">
                        <a:lnSpc>
                          <a:spcPct val="115000"/>
                        </a:lnSpc>
                        <a:spcAft>
                          <a:spcPts val="0"/>
                        </a:spcAft>
                      </a:pPr>
                      <a:r>
                        <a:rPr lang="sk-SK" sz="1000">
                          <a:effectLst/>
                        </a:rPr>
                        <a:t>Okres</a:t>
                      </a:r>
                      <a:endParaRPr lang="sk-SK" sz="1100">
                        <a:effectLst/>
                        <a:latin typeface="Calibri"/>
                        <a:ea typeface="Times New Roman"/>
                        <a:cs typeface="Times New Roman"/>
                      </a:endParaRPr>
                    </a:p>
                  </a:txBody>
                  <a:tcPr marL="68580" marR="68580" marT="0" marB="0"/>
                </a:tc>
                <a:tc>
                  <a:txBody>
                    <a:bodyPr/>
                    <a:lstStyle/>
                    <a:p>
                      <a:pPr algn="r">
                        <a:lnSpc>
                          <a:spcPct val="115000"/>
                        </a:lnSpc>
                        <a:spcAft>
                          <a:spcPts val="0"/>
                        </a:spcAft>
                      </a:pPr>
                      <a:r>
                        <a:rPr lang="sk-SK" sz="1000">
                          <a:effectLst/>
                        </a:rPr>
                        <a:t>2008</a:t>
                      </a:r>
                      <a:endParaRPr lang="sk-SK" sz="1100">
                        <a:effectLst/>
                        <a:latin typeface="Calibri"/>
                        <a:ea typeface="Times New Roman"/>
                        <a:cs typeface="Times New Roman"/>
                      </a:endParaRPr>
                    </a:p>
                  </a:txBody>
                  <a:tcPr marL="68580" marR="68580" marT="0" marB="0"/>
                </a:tc>
                <a:tc>
                  <a:txBody>
                    <a:bodyPr/>
                    <a:lstStyle/>
                    <a:p>
                      <a:pPr algn="r">
                        <a:lnSpc>
                          <a:spcPct val="115000"/>
                        </a:lnSpc>
                        <a:spcAft>
                          <a:spcPts val="0"/>
                        </a:spcAft>
                      </a:pPr>
                      <a:r>
                        <a:rPr lang="sk-SK" sz="1000">
                          <a:effectLst/>
                        </a:rPr>
                        <a:t>2009</a:t>
                      </a:r>
                      <a:endParaRPr lang="sk-SK" sz="1100">
                        <a:effectLst/>
                        <a:latin typeface="Calibri"/>
                        <a:ea typeface="Times New Roman"/>
                        <a:cs typeface="Times New Roman"/>
                      </a:endParaRPr>
                    </a:p>
                  </a:txBody>
                  <a:tcPr marL="68580" marR="68580" marT="0" marB="0"/>
                </a:tc>
                <a:tc>
                  <a:txBody>
                    <a:bodyPr/>
                    <a:lstStyle/>
                    <a:p>
                      <a:pPr algn="r">
                        <a:lnSpc>
                          <a:spcPct val="115000"/>
                        </a:lnSpc>
                        <a:spcAft>
                          <a:spcPts val="0"/>
                        </a:spcAft>
                      </a:pPr>
                      <a:r>
                        <a:rPr lang="sk-SK" sz="1000">
                          <a:effectLst/>
                        </a:rPr>
                        <a:t>2010</a:t>
                      </a:r>
                      <a:endParaRPr lang="sk-SK" sz="1100">
                        <a:effectLst/>
                        <a:latin typeface="Calibri"/>
                        <a:ea typeface="Times New Roman"/>
                        <a:cs typeface="Times New Roman"/>
                      </a:endParaRPr>
                    </a:p>
                  </a:txBody>
                  <a:tcPr marL="68580" marR="68580" marT="0" marB="0"/>
                </a:tc>
                <a:tc>
                  <a:txBody>
                    <a:bodyPr/>
                    <a:lstStyle/>
                    <a:p>
                      <a:pPr algn="r">
                        <a:lnSpc>
                          <a:spcPct val="115000"/>
                        </a:lnSpc>
                        <a:spcAft>
                          <a:spcPts val="0"/>
                        </a:spcAft>
                      </a:pPr>
                      <a:r>
                        <a:rPr lang="sk-SK" sz="1000">
                          <a:effectLst/>
                        </a:rPr>
                        <a:t>2011</a:t>
                      </a:r>
                      <a:endParaRPr lang="sk-SK" sz="1100">
                        <a:effectLst/>
                        <a:latin typeface="Calibri"/>
                        <a:ea typeface="Times New Roman"/>
                        <a:cs typeface="Times New Roman"/>
                      </a:endParaRPr>
                    </a:p>
                  </a:txBody>
                  <a:tcPr marL="68580" marR="68580" marT="0" marB="0"/>
                </a:tc>
                <a:tc>
                  <a:txBody>
                    <a:bodyPr/>
                    <a:lstStyle/>
                    <a:p>
                      <a:pPr algn="r">
                        <a:lnSpc>
                          <a:spcPct val="115000"/>
                        </a:lnSpc>
                        <a:spcAft>
                          <a:spcPts val="0"/>
                        </a:spcAft>
                      </a:pPr>
                      <a:r>
                        <a:rPr lang="sk-SK" sz="1000">
                          <a:effectLst/>
                        </a:rPr>
                        <a:t>2012</a:t>
                      </a:r>
                      <a:endParaRPr lang="sk-SK" sz="1100">
                        <a:effectLst/>
                        <a:latin typeface="Calibri"/>
                        <a:ea typeface="Times New Roman"/>
                        <a:cs typeface="Times New Roman"/>
                      </a:endParaRPr>
                    </a:p>
                  </a:txBody>
                  <a:tcPr marL="68580" marR="68580" marT="0" marB="0"/>
                </a:tc>
                <a:tc>
                  <a:txBody>
                    <a:bodyPr/>
                    <a:lstStyle/>
                    <a:p>
                      <a:pPr algn="r">
                        <a:lnSpc>
                          <a:spcPct val="115000"/>
                        </a:lnSpc>
                        <a:spcAft>
                          <a:spcPts val="0"/>
                        </a:spcAft>
                      </a:pPr>
                      <a:r>
                        <a:rPr lang="sk-SK" sz="1000">
                          <a:effectLst/>
                        </a:rPr>
                        <a:t>2008</a:t>
                      </a:r>
                      <a:endParaRPr lang="sk-SK" sz="1100">
                        <a:effectLst/>
                        <a:latin typeface="Calibri"/>
                        <a:ea typeface="Times New Roman"/>
                        <a:cs typeface="Times New Roman"/>
                      </a:endParaRPr>
                    </a:p>
                  </a:txBody>
                  <a:tcPr marL="68580" marR="68580" marT="0" marB="0"/>
                </a:tc>
                <a:tc>
                  <a:txBody>
                    <a:bodyPr/>
                    <a:lstStyle/>
                    <a:p>
                      <a:pPr algn="r">
                        <a:lnSpc>
                          <a:spcPct val="115000"/>
                        </a:lnSpc>
                        <a:spcAft>
                          <a:spcPts val="0"/>
                        </a:spcAft>
                      </a:pPr>
                      <a:r>
                        <a:rPr lang="sk-SK" sz="1000">
                          <a:effectLst/>
                        </a:rPr>
                        <a:t>2009</a:t>
                      </a:r>
                      <a:endParaRPr lang="sk-SK" sz="1100">
                        <a:effectLst/>
                        <a:latin typeface="Calibri"/>
                        <a:ea typeface="Times New Roman"/>
                        <a:cs typeface="Times New Roman"/>
                      </a:endParaRPr>
                    </a:p>
                  </a:txBody>
                  <a:tcPr marL="68580" marR="68580" marT="0" marB="0"/>
                </a:tc>
                <a:tc>
                  <a:txBody>
                    <a:bodyPr/>
                    <a:lstStyle/>
                    <a:p>
                      <a:pPr algn="r">
                        <a:lnSpc>
                          <a:spcPct val="115000"/>
                        </a:lnSpc>
                        <a:spcAft>
                          <a:spcPts val="0"/>
                        </a:spcAft>
                      </a:pPr>
                      <a:r>
                        <a:rPr lang="sk-SK" sz="1000">
                          <a:effectLst/>
                        </a:rPr>
                        <a:t>2010</a:t>
                      </a:r>
                      <a:endParaRPr lang="sk-SK" sz="1100">
                        <a:effectLst/>
                        <a:latin typeface="Calibri"/>
                        <a:ea typeface="Times New Roman"/>
                        <a:cs typeface="Times New Roman"/>
                      </a:endParaRPr>
                    </a:p>
                  </a:txBody>
                  <a:tcPr marL="68580" marR="68580" marT="0" marB="0"/>
                </a:tc>
                <a:tc>
                  <a:txBody>
                    <a:bodyPr/>
                    <a:lstStyle/>
                    <a:p>
                      <a:pPr algn="r">
                        <a:lnSpc>
                          <a:spcPct val="115000"/>
                        </a:lnSpc>
                        <a:spcAft>
                          <a:spcPts val="0"/>
                        </a:spcAft>
                      </a:pPr>
                      <a:r>
                        <a:rPr lang="sk-SK" sz="1000">
                          <a:effectLst/>
                        </a:rPr>
                        <a:t>2011</a:t>
                      </a:r>
                      <a:endParaRPr lang="sk-SK" sz="1100">
                        <a:effectLst/>
                        <a:latin typeface="Calibri"/>
                        <a:ea typeface="Times New Roman"/>
                        <a:cs typeface="Times New Roman"/>
                      </a:endParaRPr>
                    </a:p>
                  </a:txBody>
                  <a:tcPr marL="68580" marR="68580" marT="0" marB="0"/>
                </a:tc>
                <a:tc>
                  <a:txBody>
                    <a:bodyPr/>
                    <a:lstStyle/>
                    <a:p>
                      <a:pPr algn="r">
                        <a:lnSpc>
                          <a:spcPct val="115000"/>
                        </a:lnSpc>
                        <a:spcAft>
                          <a:spcPts val="0"/>
                        </a:spcAft>
                      </a:pPr>
                      <a:r>
                        <a:rPr lang="sk-SK" sz="1000">
                          <a:effectLst/>
                        </a:rPr>
                        <a:t>2012</a:t>
                      </a:r>
                      <a:endParaRPr lang="sk-SK" sz="1100">
                        <a:effectLst/>
                        <a:latin typeface="Calibri"/>
                        <a:ea typeface="Times New Roman"/>
                        <a:cs typeface="Times New Roman"/>
                      </a:endParaRPr>
                    </a:p>
                  </a:txBody>
                  <a:tcPr marL="68580" marR="68580" marT="0" marB="0"/>
                </a:tc>
              </a:tr>
              <a:tr h="209389">
                <a:tc>
                  <a:txBody>
                    <a:bodyPr/>
                    <a:lstStyle/>
                    <a:p>
                      <a:pPr algn="just">
                        <a:lnSpc>
                          <a:spcPct val="115000"/>
                        </a:lnSpc>
                        <a:spcAft>
                          <a:spcPts val="0"/>
                        </a:spcAft>
                      </a:pPr>
                      <a:r>
                        <a:rPr lang="sk-SK" sz="1000">
                          <a:effectLst/>
                        </a:rPr>
                        <a:t>Košice I</a:t>
                      </a:r>
                      <a:endParaRPr lang="sk-SK" sz="1100">
                        <a:effectLst/>
                        <a:latin typeface="Calibri"/>
                        <a:ea typeface="Times New Roman"/>
                        <a:cs typeface="Times New Roman"/>
                      </a:endParaRPr>
                    </a:p>
                  </a:txBody>
                  <a:tcPr marL="68580" marR="68580" marT="0" marB="0"/>
                </a:tc>
                <a:tc>
                  <a:txBody>
                    <a:bodyPr/>
                    <a:lstStyle/>
                    <a:p>
                      <a:pPr algn="r">
                        <a:lnSpc>
                          <a:spcPct val="115000"/>
                        </a:lnSpc>
                        <a:spcAft>
                          <a:spcPts val="120"/>
                        </a:spcAft>
                      </a:pPr>
                      <a:r>
                        <a:rPr lang="sk-SK" sz="1000">
                          <a:effectLst/>
                        </a:rPr>
                        <a:t>1073</a:t>
                      </a:r>
                      <a:endParaRPr lang="sk-SK" sz="1100">
                        <a:effectLst/>
                        <a:latin typeface="Calibri"/>
                        <a:ea typeface="Times New Roman"/>
                        <a:cs typeface="Times New Roman"/>
                      </a:endParaRPr>
                    </a:p>
                  </a:txBody>
                  <a:tcPr marL="68580" marR="68580" marT="0" marB="0"/>
                </a:tc>
                <a:tc>
                  <a:txBody>
                    <a:bodyPr/>
                    <a:lstStyle/>
                    <a:p>
                      <a:pPr algn="r">
                        <a:lnSpc>
                          <a:spcPct val="115000"/>
                        </a:lnSpc>
                        <a:spcAft>
                          <a:spcPts val="120"/>
                        </a:spcAft>
                      </a:pPr>
                      <a:r>
                        <a:rPr lang="sk-SK" sz="1000">
                          <a:effectLst/>
                        </a:rPr>
                        <a:t>1125</a:t>
                      </a:r>
                      <a:endParaRPr lang="sk-SK" sz="1100">
                        <a:effectLst/>
                        <a:latin typeface="Calibri"/>
                        <a:ea typeface="Times New Roman"/>
                        <a:cs typeface="Times New Roman"/>
                      </a:endParaRPr>
                    </a:p>
                  </a:txBody>
                  <a:tcPr marL="68580" marR="68580" marT="0" marB="0"/>
                </a:tc>
                <a:tc>
                  <a:txBody>
                    <a:bodyPr/>
                    <a:lstStyle/>
                    <a:p>
                      <a:pPr algn="r">
                        <a:lnSpc>
                          <a:spcPct val="115000"/>
                        </a:lnSpc>
                        <a:spcAft>
                          <a:spcPts val="120"/>
                        </a:spcAft>
                      </a:pPr>
                      <a:r>
                        <a:rPr lang="sk-SK" sz="1000">
                          <a:effectLst/>
                        </a:rPr>
                        <a:t>1 271</a:t>
                      </a:r>
                      <a:endParaRPr lang="sk-SK" sz="1100">
                        <a:effectLst/>
                        <a:latin typeface="Calibri"/>
                        <a:ea typeface="Times New Roman"/>
                        <a:cs typeface="Times New Roman"/>
                      </a:endParaRPr>
                    </a:p>
                  </a:txBody>
                  <a:tcPr marL="68580" marR="68580" marT="0" marB="0"/>
                </a:tc>
                <a:tc>
                  <a:txBody>
                    <a:bodyPr/>
                    <a:lstStyle/>
                    <a:p>
                      <a:pPr algn="r">
                        <a:lnSpc>
                          <a:spcPct val="115000"/>
                        </a:lnSpc>
                        <a:spcAft>
                          <a:spcPts val="120"/>
                        </a:spcAft>
                      </a:pPr>
                      <a:r>
                        <a:rPr lang="sk-SK" sz="1000">
                          <a:effectLst/>
                        </a:rPr>
                        <a:t>1 160</a:t>
                      </a:r>
                      <a:endParaRPr lang="sk-SK" sz="1100">
                        <a:effectLst/>
                        <a:latin typeface="Calibri"/>
                        <a:ea typeface="Times New Roman"/>
                        <a:cs typeface="Times New Roman"/>
                      </a:endParaRPr>
                    </a:p>
                  </a:txBody>
                  <a:tcPr marL="68580" marR="68580" marT="0" marB="0"/>
                </a:tc>
                <a:tc>
                  <a:txBody>
                    <a:bodyPr/>
                    <a:lstStyle/>
                    <a:p>
                      <a:pPr algn="r">
                        <a:lnSpc>
                          <a:spcPct val="115000"/>
                        </a:lnSpc>
                        <a:spcAft>
                          <a:spcPts val="120"/>
                        </a:spcAft>
                      </a:pPr>
                      <a:r>
                        <a:rPr lang="sk-SK" sz="1000">
                          <a:effectLst/>
                        </a:rPr>
                        <a:t>1 177</a:t>
                      </a:r>
                      <a:endParaRPr lang="sk-SK" sz="1100">
                        <a:effectLst/>
                        <a:latin typeface="Calibri"/>
                        <a:ea typeface="Times New Roman"/>
                        <a:cs typeface="Times New Roman"/>
                      </a:endParaRPr>
                    </a:p>
                  </a:txBody>
                  <a:tcPr marL="68580" marR="68580" marT="0" marB="0"/>
                </a:tc>
                <a:tc>
                  <a:txBody>
                    <a:bodyPr/>
                    <a:lstStyle/>
                    <a:p>
                      <a:pPr algn="r">
                        <a:lnSpc>
                          <a:spcPct val="115000"/>
                        </a:lnSpc>
                        <a:spcAft>
                          <a:spcPts val="0"/>
                        </a:spcAft>
                      </a:pPr>
                      <a:r>
                        <a:rPr lang="sk-SK" sz="1000">
                          <a:effectLst/>
                        </a:rPr>
                        <a:t>1 404</a:t>
                      </a:r>
                      <a:endParaRPr lang="sk-SK" sz="1100">
                        <a:effectLst/>
                        <a:latin typeface="Calibri"/>
                        <a:ea typeface="Times New Roman"/>
                        <a:cs typeface="Times New Roman"/>
                      </a:endParaRPr>
                    </a:p>
                  </a:txBody>
                  <a:tcPr marL="68580" marR="68580" marT="0" marB="0"/>
                </a:tc>
                <a:tc>
                  <a:txBody>
                    <a:bodyPr/>
                    <a:lstStyle/>
                    <a:p>
                      <a:pPr algn="r">
                        <a:lnSpc>
                          <a:spcPct val="115000"/>
                        </a:lnSpc>
                        <a:spcAft>
                          <a:spcPts val="0"/>
                        </a:spcAft>
                      </a:pPr>
                      <a:r>
                        <a:rPr lang="sk-SK" sz="1000">
                          <a:effectLst/>
                        </a:rPr>
                        <a:t>1 274</a:t>
                      </a:r>
                      <a:endParaRPr lang="sk-SK" sz="1100">
                        <a:effectLst/>
                        <a:latin typeface="Calibri"/>
                        <a:ea typeface="Times New Roman"/>
                        <a:cs typeface="Times New Roman"/>
                      </a:endParaRPr>
                    </a:p>
                  </a:txBody>
                  <a:tcPr marL="68580" marR="68580" marT="0" marB="0"/>
                </a:tc>
                <a:tc>
                  <a:txBody>
                    <a:bodyPr/>
                    <a:lstStyle/>
                    <a:p>
                      <a:pPr algn="r">
                        <a:lnSpc>
                          <a:spcPct val="115000"/>
                        </a:lnSpc>
                        <a:spcAft>
                          <a:spcPts val="0"/>
                        </a:spcAft>
                      </a:pPr>
                      <a:r>
                        <a:rPr lang="sk-SK" sz="1000">
                          <a:effectLst/>
                        </a:rPr>
                        <a:t>1 481</a:t>
                      </a:r>
                      <a:endParaRPr lang="sk-SK" sz="1100">
                        <a:effectLst/>
                        <a:latin typeface="Calibri"/>
                        <a:ea typeface="Times New Roman"/>
                        <a:cs typeface="Times New Roman"/>
                      </a:endParaRPr>
                    </a:p>
                  </a:txBody>
                  <a:tcPr marL="68580" marR="68580" marT="0" marB="0"/>
                </a:tc>
                <a:tc>
                  <a:txBody>
                    <a:bodyPr/>
                    <a:lstStyle/>
                    <a:p>
                      <a:pPr algn="r">
                        <a:lnSpc>
                          <a:spcPct val="115000"/>
                        </a:lnSpc>
                        <a:spcAft>
                          <a:spcPts val="0"/>
                        </a:spcAft>
                      </a:pPr>
                      <a:r>
                        <a:rPr lang="sk-SK" sz="1000">
                          <a:effectLst/>
                        </a:rPr>
                        <a:t>1 312</a:t>
                      </a:r>
                      <a:endParaRPr lang="sk-SK" sz="1100">
                        <a:effectLst/>
                        <a:latin typeface="Calibri"/>
                        <a:ea typeface="Times New Roman"/>
                        <a:cs typeface="Times New Roman"/>
                      </a:endParaRPr>
                    </a:p>
                  </a:txBody>
                  <a:tcPr marL="68580" marR="68580" marT="0" marB="0"/>
                </a:tc>
                <a:tc>
                  <a:txBody>
                    <a:bodyPr/>
                    <a:lstStyle/>
                    <a:p>
                      <a:pPr algn="r">
                        <a:lnSpc>
                          <a:spcPct val="115000"/>
                        </a:lnSpc>
                        <a:spcAft>
                          <a:spcPts val="0"/>
                        </a:spcAft>
                      </a:pPr>
                      <a:r>
                        <a:rPr lang="sk-SK" sz="1000">
                          <a:effectLst/>
                        </a:rPr>
                        <a:t>1 349</a:t>
                      </a:r>
                      <a:endParaRPr lang="sk-SK" sz="1100">
                        <a:effectLst/>
                        <a:latin typeface="Calibri"/>
                        <a:ea typeface="Times New Roman"/>
                        <a:cs typeface="Times New Roman"/>
                      </a:endParaRPr>
                    </a:p>
                  </a:txBody>
                  <a:tcPr marL="68580" marR="68580" marT="0" marB="0"/>
                </a:tc>
              </a:tr>
              <a:tr h="211465">
                <a:tc>
                  <a:txBody>
                    <a:bodyPr/>
                    <a:lstStyle/>
                    <a:p>
                      <a:pPr algn="just">
                        <a:lnSpc>
                          <a:spcPct val="115000"/>
                        </a:lnSpc>
                        <a:spcAft>
                          <a:spcPts val="0"/>
                        </a:spcAft>
                      </a:pPr>
                      <a:r>
                        <a:rPr lang="sk-SK" sz="1000">
                          <a:effectLst/>
                        </a:rPr>
                        <a:t>Košice II</a:t>
                      </a:r>
                      <a:endParaRPr lang="sk-SK" sz="1100">
                        <a:effectLst/>
                        <a:latin typeface="Calibri"/>
                        <a:ea typeface="Times New Roman"/>
                        <a:cs typeface="Times New Roman"/>
                      </a:endParaRPr>
                    </a:p>
                  </a:txBody>
                  <a:tcPr marL="68580" marR="68580" marT="0" marB="0"/>
                </a:tc>
                <a:tc>
                  <a:txBody>
                    <a:bodyPr/>
                    <a:lstStyle/>
                    <a:p>
                      <a:pPr algn="r">
                        <a:lnSpc>
                          <a:spcPct val="115000"/>
                        </a:lnSpc>
                        <a:spcAft>
                          <a:spcPts val="120"/>
                        </a:spcAft>
                      </a:pPr>
                      <a:r>
                        <a:rPr lang="sk-SK" sz="1000">
                          <a:effectLst/>
                        </a:rPr>
                        <a:t>1212</a:t>
                      </a:r>
                      <a:endParaRPr lang="sk-SK" sz="1100">
                        <a:effectLst/>
                        <a:latin typeface="Calibri"/>
                        <a:ea typeface="Times New Roman"/>
                        <a:cs typeface="Times New Roman"/>
                      </a:endParaRPr>
                    </a:p>
                  </a:txBody>
                  <a:tcPr marL="68580" marR="68580" marT="0" marB="0"/>
                </a:tc>
                <a:tc>
                  <a:txBody>
                    <a:bodyPr/>
                    <a:lstStyle/>
                    <a:p>
                      <a:pPr algn="r">
                        <a:lnSpc>
                          <a:spcPct val="115000"/>
                        </a:lnSpc>
                        <a:spcAft>
                          <a:spcPts val="120"/>
                        </a:spcAft>
                      </a:pPr>
                      <a:r>
                        <a:rPr lang="sk-SK" sz="1000">
                          <a:effectLst/>
                        </a:rPr>
                        <a:t>1179</a:t>
                      </a:r>
                      <a:endParaRPr lang="sk-SK" sz="1100">
                        <a:effectLst/>
                        <a:latin typeface="Calibri"/>
                        <a:ea typeface="Times New Roman"/>
                        <a:cs typeface="Times New Roman"/>
                      </a:endParaRPr>
                    </a:p>
                  </a:txBody>
                  <a:tcPr marL="68580" marR="68580" marT="0" marB="0"/>
                </a:tc>
                <a:tc>
                  <a:txBody>
                    <a:bodyPr/>
                    <a:lstStyle/>
                    <a:p>
                      <a:pPr algn="r">
                        <a:lnSpc>
                          <a:spcPct val="115000"/>
                        </a:lnSpc>
                        <a:spcAft>
                          <a:spcPts val="120"/>
                        </a:spcAft>
                      </a:pPr>
                      <a:r>
                        <a:rPr lang="sk-SK" sz="1000">
                          <a:effectLst/>
                        </a:rPr>
                        <a:t>1 310</a:t>
                      </a:r>
                      <a:endParaRPr lang="sk-SK" sz="1100">
                        <a:effectLst/>
                        <a:latin typeface="Calibri"/>
                        <a:ea typeface="Times New Roman"/>
                        <a:cs typeface="Times New Roman"/>
                      </a:endParaRPr>
                    </a:p>
                  </a:txBody>
                  <a:tcPr marL="68580" marR="68580" marT="0" marB="0"/>
                </a:tc>
                <a:tc>
                  <a:txBody>
                    <a:bodyPr/>
                    <a:lstStyle/>
                    <a:p>
                      <a:pPr algn="r">
                        <a:lnSpc>
                          <a:spcPct val="115000"/>
                        </a:lnSpc>
                        <a:spcAft>
                          <a:spcPts val="120"/>
                        </a:spcAft>
                      </a:pPr>
                      <a:r>
                        <a:rPr lang="sk-SK" sz="1000">
                          <a:effectLst/>
                        </a:rPr>
                        <a:t>1 281</a:t>
                      </a:r>
                      <a:endParaRPr lang="sk-SK" sz="1100">
                        <a:effectLst/>
                        <a:latin typeface="Calibri"/>
                        <a:ea typeface="Times New Roman"/>
                        <a:cs typeface="Times New Roman"/>
                      </a:endParaRPr>
                    </a:p>
                  </a:txBody>
                  <a:tcPr marL="68580" marR="68580" marT="0" marB="0"/>
                </a:tc>
                <a:tc>
                  <a:txBody>
                    <a:bodyPr/>
                    <a:lstStyle/>
                    <a:p>
                      <a:pPr algn="r">
                        <a:lnSpc>
                          <a:spcPct val="115000"/>
                        </a:lnSpc>
                        <a:spcAft>
                          <a:spcPts val="120"/>
                        </a:spcAft>
                      </a:pPr>
                      <a:r>
                        <a:rPr lang="sk-SK" sz="1000">
                          <a:effectLst/>
                        </a:rPr>
                        <a:t>1 209</a:t>
                      </a:r>
                      <a:endParaRPr lang="sk-SK" sz="1100">
                        <a:effectLst/>
                        <a:latin typeface="Calibri"/>
                        <a:ea typeface="Times New Roman"/>
                        <a:cs typeface="Times New Roman"/>
                      </a:endParaRPr>
                    </a:p>
                  </a:txBody>
                  <a:tcPr marL="68580" marR="68580" marT="0" marB="0"/>
                </a:tc>
                <a:tc>
                  <a:txBody>
                    <a:bodyPr/>
                    <a:lstStyle/>
                    <a:p>
                      <a:pPr algn="r">
                        <a:lnSpc>
                          <a:spcPct val="115000"/>
                        </a:lnSpc>
                        <a:spcAft>
                          <a:spcPts val="0"/>
                        </a:spcAft>
                      </a:pPr>
                      <a:r>
                        <a:rPr lang="sk-SK" sz="1000">
                          <a:effectLst/>
                        </a:rPr>
                        <a:t>1 545</a:t>
                      </a:r>
                      <a:endParaRPr lang="sk-SK" sz="1100">
                        <a:effectLst/>
                        <a:latin typeface="Calibri"/>
                        <a:ea typeface="Times New Roman"/>
                        <a:cs typeface="Times New Roman"/>
                      </a:endParaRPr>
                    </a:p>
                  </a:txBody>
                  <a:tcPr marL="68580" marR="68580" marT="0" marB="0"/>
                </a:tc>
                <a:tc>
                  <a:txBody>
                    <a:bodyPr/>
                    <a:lstStyle/>
                    <a:p>
                      <a:pPr algn="r">
                        <a:lnSpc>
                          <a:spcPct val="115000"/>
                        </a:lnSpc>
                        <a:spcAft>
                          <a:spcPts val="0"/>
                        </a:spcAft>
                      </a:pPr>
                      <a:r>
                        <a:rPr lang="sk-SK" sz="1000">
                          <a:effectLst/>
                        </a:rPr>
                        <a:t>1 220</a:t>
                      </a:r>
                      <a:endParaRPr lang="sk-SK" sz="1100">
                        <a:effectLst/>
                        <a:latin typeface="Calibri"/>
                        <a:ea typeface="Times New Roman"/>
                        <a:cs typeface="Times New Roman"/>
                      </a:endParaRPr>
                    </a:p>
                  </a:txBody>
                  <a:tcPr marL="68580" marR="68580" marT="0" marB="0"/>
                </a:tc>
                <a:tc>
                  <a:txBody>
                    <a:bodyPr/>
                    <a:lstStyle/>
                    <a:p>
                      <a:pPr algn="r">
                        <a:lnSpc>
                          <a:spcPct val="115000"/>
                        </a:lnSpc>
                        <a:spcAft>
                          <a:spcPts val="0"/>
                        </a:spcAft>
                      </a:pPr>
                      <a:r>
                        <a:rPr lang="sk-SK" sz="1000">
                          <a:effectLst/>
                        </a:rPr>
                        <a:t>1 621</a:t>
                      </a:r>
                      <a:endParaRPr lang="sk-SK" sz="1100">
                        <a:effectLst/>
                        <a:latin typeface="Calibri"/>
                        <a:ea typeface="Times New Roman"/>
                        <a:cs typeface="Times New Roman"/>
                      </a:endParaRPr>
                    </a:p>
                  </a:txBody>
                  <a:tcPr marL="68580" marR="68580" marT="0" marB="0"/>
                </a:tc>
                <a:tc>
                  <a:txBody>
                    <a:bodyPr/>
                    <a:lstStyle/>
                    <a:p>
                      <a:pPr algn="r">
                        <a:lnSpc>
                          <a:spcPct val="115000"/>
                        </a:lnSpc>
                        <a:spcAft>
                          <a:spcPts val="0"/>
                        </a:spcAft>
                      </a:pPr>
                      <a:r>
                        <a:rPr lang="sk-SK" sz="1000">
                          <a:effectLst/>
                        </a:rPr>
                        <a:t>1 496</a:t>
                      </a:r>
                      <a:endParaRPr lang="sk-SK" sz="1100">
                        <a:effectLst/>
                        <a:latin typeface="Calibri"/>
                        <a:ea typeface="Times New Roman"/>
                        <a:cs typeface="Times New Roman"/>
                      </a:endParaRPr>
                    </a:p>
                  </a:txBody>
                  <a:tcPr marL="68580" marR="68580" marT="0" marB="0"/>
                </a:tc>
                <a:tc>
                  <a:txBody>
                    <a:bodyPr/>
                    <a:lstStyle/>
                    <a:p>
                      <a:pPr algn="r">
                        <a:lnSpc>
                          <a:spcPct val="115000"/>
                        </a:lnSpc>
                        <a:spcAft>
                          <a:spcPts val="0"/>
                        </a:spcAft>
                      </a:pPr>
                      <a:r>
                        <a:rPr lang="sk-SK" sz="1000">
                          <a:effectLst/>
                        </a:rPr>
                        <a:t>1 500</a:t>
                      </a:r>
                      <a:endParaRPr lang="sk-SK" sz="1100">
                        <a:effectLst/>
                        <a:latin typeface="Calibri"/>
                        <a:ea typeface="Times New Roman"/>
                        <a:cs typeface="Times New Roman"/>
                      </a:endParaRPr>
                    </a:p>
                  </a:txBody>
                  <a:tcPr marL="68580" marR="68580" marT="0" marB="0"/>
                </a:tc>
              </a:tr>
              <a:tr h="209389">
                <a:tc>
                  <a:txBody>
                    <a:bodyPr/>
                    <a:lstStyle/>
                    <a:p>
                      <a:pPr algn="just">
                        <a:lnSpc>
                          <a:spcPct val="115000"/>
                        </a:lnSpc>
                        <a:spcAft>
                          <a:spcPts val="0"/>
                        </a:spcAft>
                      </a:pPr>
                      <a:r>
                        <a:rPr lang="sk-SK" sz="1000">
                          <a:effectLst/>
                        </a:rPr>
                        <a:t>Košice IV</a:t>
                      </a:r>
                      <a:endParaRPr lang="sk-SK" sz="1100">
                        <a:effectLst/>
                        <a:latin typeface="Calibri"/>
                        <a:ea typeface="Times New Roman"/>
                        <a:cs typeface="Times New Roman"/>
                      </a:endParaRPr>
                    </a:p>
                  </a:txBody>
                  <a:tcPr marL="68580" marR="68580" marT="0" marB="0"/>
                </a:tc>
                <a:tc>
                  <a:txBody>
                    <a:bodyPr/>
                    <a:lstStyle/>
                    <a:p>
                      <a:pPr algn="r">
                        <a:lnSpc>
                          <a:spcPct val="115000"/>
                        </a:lnSpc>
                        <a:spcAft>
                          <a:spcPts val="120"/>
                        </a:spcAft>
                      </a:pPr>
                      <a:r>
                        <a:rPr lang="sk-SK" sz="1000">
                          <a:effectLst/>
                        </a:rPr>
                        <a:t>1075</a:t>
                      </a:r>
                      <a:endParaRPr lang="sk-SK" sz="1100">
                        <a:effectLst/>
                        <a:latin typeface="Calibri"/>
                        <a:ea typeface="Times New Roman"/>
                        <a:cs typeface="Times New Roman"/>
                      </a:endParaRPr>
                    </a:p>
                  </a:txBody>
                  <a:tcPr marL="68580" marR="68580" marT="0" marB="0"/>
                </a:tc>
                <a:tc>
                  <a:txBody>
                    <a:bodyPr/>
                    <a:lstStyle/>
                    <a:p>
                      <a:pPr algn="r">
                        <a:lnSpc>
                          <a:spcPct val="115000"/>
                        </a:lnSpc>
                        <a:spcAft>
                          <a:spcPts val="120"/>
                        </a:spcAft>
                      </a:pPr>
                      <a:r>
                        <a:rPr lang="sk-SK" sz="1000">
                          <a:effectLst/>
                        </a:rPr>
                        <a:t>1075</a:t>
                      </a:r>
                      <a:endParaRPr lang="sk-SK" sz="1100">
                        <a:effectLst/>
                        <a:latin typeface="Calibri"/>
                        <a:ea typeface="Times New Roman"/>
                        <a:cs typeface="Times New Roman"/>
                      </a:endParaRPr>
                    </a:p>
                  </a:txBody>
                  <a:tcPr marL="68580" marR="68580" marT="0" marB="0"/>
                </a:tc>
                <a:tc>
                  <a:txBody>
                    <a:bodyPr/>
                    <a:lstStyle/>
                    <a:p>
                      <a:pPr algn="r">
                        <a:lnSpc>
                          <a:spcPct val="115000"/>
                        </a:lnSpc>
                        <a:spcAft>
                          <a:spcPts val="120"/>
                        </a:spcAft>
                      </a:pPr>
                      <a:r>
                        <a:rPr lang="sk-SK" sz="1000">
                          <a:effectLst/>
                        </a:rPr>
                        <a:t>1 277</a:t>
                      </a:r>
                      <a:endParaRPr lang="sk-SK" sz="1100">
                        <a:effectLst/>
                        <a:latin typeface="Calibri"/>
                        <a:ea typeface="Times New Roman"/>
                        <a:cs typeface="Times New Roman"/>
                      </a:endParaRPr>
                    </a:p>
                  </a:txBody>
                  <a:tcPr marL="68580" marR="68580" marT="0" marB="0"/>
                </a:tc>
                <a:tc>
                  <a:txBody>
                    <a:bodyPr/>
                    <a:lstStyle/>
                    <a:p>
                      <a:pPr algn="r">
                        <a:lnSpc>
                          <a:spcPct val="115000"/>
                        </a:lnSpc>
                        <a:spcAft>
                          <a:spcPts val="120"/>
                        </a:spcAft>
                      </a:pPr>
                      <a:r>
                        <a:rPr lang="sk-SK" sz="1000">
                          <a:effectLst/>
                        </a:rPr>
                        <a:t>1 152</a:t>
                      </a:r>
                      <a:endParaRPr lang="sk-SK" sz="1100">
                        <a:effectLst/>
                        <a:latin typeface="Calibri"/>
                        <a:ea typeface="Times New Roman"/>
                        <a:cs typeface="Times New Roman"/>
                      </a:endParaRPr>
                    </a:p>
                  </a:txBody>
                  <a:tcPr marL="68580" marR="68580" marT="0" marB="0"/>
                </a:tc>
                <a:tc>
                  <a:txBody>
                    <a:bodyPr/>
                    <a:lstStyle/>
                    <a:p>
                      <a:pPr algn="r">
                        <a:lnSpc>
                          <a:spcPct val="115000"/>
                        </a:lnSpc>
                        <a:spcAft>
                          <a:spcPts val="120"/>
                        </a:spcAft>
                      </a:pPr>
                      <a:r>
                        <a:rPr lang="sk-SK" sz="1000">
                          <a:effectLst/>
                        </a:rPr>
                        <a:t>1 116</a:t>
                      </a:r>
                      <a:endParaRPr lang="sk-SK" sz="1100">
                        <a:effectLst/>
                        <a:latin typeface="Calibri"/>
                        <a:ea typeface="Times New Roman"/>
                        <a:cs typeface="Times New Roman"/>
                      </a:endParaRPr>
                    </a:p>
                  </a:txBody>
                  <a:tcPr marL="68580" marR="68580" marT="0" marB="0"/>
                </a:tc>
                <a:tc>
                  <a:txBody>
                    <a:bodyPr/>
                    <a:lstStyle/>
                    <a:p>
                      <a:pPr algn="r">
                        <a:lnSpc>
                          <a:spcPct val="115000"/>
                        </a:lnSpc>
                        <a:spcAft>
                          <a:spcPts val="0"/>
                        </a:spcAft>
                      </a:pPr>
                      <a:r>
                        <a:rPr lang="sk-SK" sz="1000">
                          <a:effectLst/>
                        </a:rPr>
                        <a:t>1 161</a:t>
                      </a:r>
                      <a:endParaRPr lang="sk-SK" sz="1100">
                        <a:effectLst/>
                        <a:latin typeface="Calibri"/>
                        <a:ea typeface="Times New Roman"/>
                        <a:cs typeface="Times New Roman"/>
                      </a:endParaRPr>
                    </a:p>
                  </a:txBody>
                  <a:tcPr marL="68580" marR="68580" marT="0" marB="0"/>
                </a:tc>
                <a:tc>
                  <a:txBody>
                    <a:bodyPr/>
                    <a:lstStyle/>
                    <a:p>
                      <a:pPr algn="r">
                        <a:lnSpc>
                          <a:spcPct val="115000"/>
                        </a:lnSpc>
                        <a:spcAft>
                          <a:spcPts val="0"/>
                        </a:spcAft>
                      </a:pPr>
                      <a:r>
                        <a:rPr lang="sk-SK" sz="1000">
                          <a:effectLst/>
                        </a:rPr>
                        <a:t>1 036</a:t>
                      </a:r>
                      <a:endParaRPr lang="sk-SK" sz="1100">
                        <a:effectLst/>
                        <a:latin typeface="Calibri"/>
                        <a:ea typeface="Times New Roman"/>
                        <a:cs typeface="Times New Roman"/>
                      </a:endParaRPr>
                    </a:p>
                  </a:txBody>
                  <a:tcPr marL="68580" marR="68580" marT="0" marB="0"/>
                </a:tc>
                <a:tc>
                  <a:txBody>
                    <a:bodyPr/>
                    <a:lstStyle/>
                    <a:p>
                      <a:pPr algn="r">
                        <a:lnSpc>
                          <a:spcPct val="115000"/>
                        </a:lnSpc>
                        <a:spcAft>
                          <a:spcPts val="0"/>
                        </a:spcAft>
                      </a:pPr>
                      <a:r>
                        <a:rPr lang="sk-SK" sz="1000">
                          <a:effectLst/>
                        </a:rPr>
                        <a:t>1 156</a:t>
                      </a:r>
                      <a:endParaRPr lang="sk-SK" sz="1100">
                        <a:effectLst/>
                        <a:latin typeface="Calibri"/>
                        <a:ea typeface="Times New Roman"/>
                        <a:cs typeface="Times New Roman"/>
                      </a:endParaRPr>
                    </a:p>
                  </a:txBody>
                  <a:tcPr marL="68580" marR="68580" marT="0" marB="0"/>
                </a:tc>
                <a:tc>
                  <a:txBody>
                    <a:bodyPr/>
                    <a:lstStyle/>
                    <a:p>
                      <a:pPr algn="r">
                        <a:lnSpc>
                          <a:spcPct val="115000"/>
                        </a:lnSpc>
                        <a:spcAft>
                          <a:spcPts val="0"/>
                        </a:spcAft>
                      </a:pPr>
                      <a:r>
                        <a:rPr lang="sk-SK" sz="1000">
                          <a:effectLst/>
                        </a:rPr>
                        <a:t>1 032</a:t>
                      </a:r>
                      <a:endParaRPr lang="sk-SK" sz="1100">
                        <a:effectLst/>
                        <a:latin typeface="Calibri"/>
                        <a:ea typeface="Times New Roman"/>
                        <a:cs typeface="Times New Roman"/>
                      </a:endParaRPr>
                    </a:p>
                  </a:txBody>
                  <a:tcPr marL="68580" marR="68580" marT="0" marB="0"/>
                </a:tc>
                <a:tc>
                  <a:txBody>
                    <a:bodyPr/>
                    <a:lstStyle/>
                    <a:p>
                      <a:pPr algn="r">
                        <a:lnSpc>
                          <a:spcPct val="115000"/>
                        </a:lnSpc>
                        <a:spcAft>
                          <a:spcPts val="0"/>
                        </a:spcAft>
                      </a:pPr>
                      <a:r>
                        <a:rPr lang="sk-SK" sz="1000">
                          <a:effectLst/>
                        </a:rPr>
                        <a:t>1 014</a:t>
                      </a:r>
                      <a:endParaRPr lang="sk-SK" sz="1100">
                        <a:effectLst/>
                        <a:latin typeface="Calibri"/>
                        <a:ea typeface="Times New Roman"/>
                        <a:cs typeface="Times New Roman"/>
                      </a:endParaRPr>
                    </a:p>
                  </a:txBody>
                  <a:tcPr marL="68580" marR="68580" marT="0" marB="0"/>
                </a:tc>
              </a:tr>
              <a:tr h="209389">
                <a:tc>
                  <a:txBody>
                    <a:bodyPr/>
                    <a:lstStyle/>
                    <a:p>
                      <a:pPr algn="just">
                        <a:lnSpc>
                          <a:spcPct val="115000"/>
                        </a:lnSpc>
                        <a:spcAft>
                          <a:spcPts val="0"/>
                        </a:spcAft>
                      </a:pPr>
                      <a:r>
                        <a:rPr lang="sk-SK" sz="1000">
                          <a:effectLst/>
                        </a:rPr>
                        <a:t>Košice – okolie </a:t>
                      </a:r>
                      <a:endParaRPr lang="sk-SK" sz="1100">
                        <a:effectLst/>
                        <a:latin typeface="Calibri"/>
                        <a:ea typeface="Times New Roman"/>
                        <a:cs typeface="Times New Roman"/>
                      </a:endParaRPr>
                    </a:p>
                  </a:txBody>
                  <a:tcPr marL="68580" marR="68580" marT="0" marB="0"/>
                </a:tc>
                <a:tc>
                  <a:txBody>
                    <a:bodyPr/>
                    <a:lstStyle/>
                    <a:p>
                      <a:pPr algn="r">
                        <a:lnSpc>
                          <a:spcPct val="115000"/>
                        </a:lnSpc>
                        <a:spcAft>
                          <a:spcPts val="120"/>
                        </a:spcAft>
                      </a:pPr>
                      <a:r>
                        <a:rPr lang="sk-SK" sz="1000">
                          <a:effectLst/>
                        </a:rPr>
                        <a:t>1432</a:t>
                      </a:r>
                      <a:endParaRPr lang="sk-SK" sz="1100">
                        <a:effectLst/>
                        <a:latin typeface="Calibri"/>
                        <a:ea typeface="Times New Roman"/>
                        <a:cs typeface="Times New Roman"/>
                      </a:endParaRPr>
                    </a:p>
                  </a:txBody>
                  <a:tcPr marL="68580" marR="68580" marT="0" marB="0"/>
                </a:tc>
                <a:tc>
                  <a:txBody>
                    <a:bodyPr/>
                    <a:lstStyle/>
                    <a:p>
                      <a:pPr algn="r">
                        <a:lnSpc>
                          <a:spcPct val="115000"/>
                        </a:lnSpc>
                        <a:spcAft>
                          <a:spcPts val="120"/>
                        </a:spcAft>
                      </a:pPr>
                      <a:r>
                        <a:rPr lang="sk-SK" sz="1000">
                          <a:effectLst/>
                        </a:rPr>
                        <a:t>1354</a:t>
                      </a:r>
                      <a:endParaRPr lang="sk-SK" sz="1100">
                        <a:effectLst/>
                        <a:latin typeface="Calibri"/>
                        <a:ea typeface="Times New Roman"/>
                        <a:cs typeface="Times New Roman"/>
                      </a:endParaRPr>
                    </a:p>
                  </a:txBody>
                  <a:tcPr marL="68580" marR="68580" marT="0" marB="0"/>
                </a:tc>
                <a:tc>
                  <a:txBody>
                    <a:bodyPr/>
                    <a:lstStyle/>
                    <a:p>
                      <a:pPr algn="r">
                        <a:lnSpc>
                          <a:spcPct val="115000"/>
                        </a:lnSpc>
                        <a:spcAft>
                          <a:spcPts val="120"/>
                        </a:spcAft>
                      </a:pPr>
                      <a:r>
                        <a:rPr lang="sk-SK" sz="1000">
                          <a:effectLst/>
                        </a:rPr>
                        <a:t>1 514</a:t>
                      </a:r>
                      <a:endParaRPr lang="sk-SK" sz="1100">
                        <a:effectLst/>
                        <a:latin typeface="Calibri"/>
                        <a:ea typeface="Times New Roman"/>
                        <a:cs typeface="Times New Roman"/>
                      </a:endParaRPr>
                    </a:p>
                  </a:txBody>
                  <a:tcPr marL="68580" marR="68580" marT="0" marB="0"/>
                </a:tc>
                <a:tc>
                  <a:txBody>
                    <a:bodyPr/>
                    <a:lstStyle/>
                    <a:p>
                      <a:pPr algn="r">
                        <a:lnSpc>
                          <a:spcPct val="115000"/>
                        </a:lnSpc>
                        <a:spcAft>
                          <a:spcPts val="120"/>
                        </a:spcAft>
                      </a:pPr>
                      <a:r>
                        <a:rPr lang="sk-SK" sz="1000">
                          <a:effectLst/>
                        </a:rPr>
                        <a:t>1 461</a:t>
                      </a:r>
                      <a:endParaRPr lang="sk-SK" sz="1100">
                        <a:effectLst/>
                        <a:latin typeface="Calibri"/>
                        <a:ea typeface="Times New Roman"/>
                        <a:cs typeface="Times New Roman"/>
                      </a:endParaRPr>
                    </a:p>
                  </a:txBody>
                  <a:tcPr marL="68580" marR="68580" marT="0" marB="0"/>
                </a:tc>
                <a:tc>
                  <a:txBody>
                    <a:bodyPr/>
                    <a:lstStyle/>
                    <a:p>
                      <a:pPr algn="r">
                        <a:lnSpc>
                          <a:spcPct val="115000"/>
                        </a:lnSpc>
                        <a:spcAft>
                          <a:spcPts val="120"/>
                        </a:spcAft>
                      </a:pPr>
                      <a:r>
                        <a:rPr lang="sk-SK" sz="1000">
                          <a:effectLst/>
                        </a:rPr>
                        <a:t>1 587</a:t>
                      </a:r>
                      <a:endParaRPr lang="sk-SK" sz="1100">
                        <a:effectLst/>
                        <a:latin typeface="Calibri"/>
                        <a:ea typeface="Times New Roman"/>
                        <a:cs typeface="Times New Roman"/>
                      </a:endParaRPr>
                    </a:p>
                  </a:txBody>
                  <a:tcPr marL="68580" marR="68580" marT="0" marB="0"/>
                </a:tc>
                <a:tc>
                  <a:txBody>
                    <a:bodyPr/>
                    <a:lstStyle/>
                    <a:p>
                      <a:pPr algn="r">
                        <a:lnSpc>
                          <a:spcPct val="115000"/>
                        </a:lnSpc>
                        <a:spcAft>
                          <a:spcPts val="0"/>
                        </a:spcAft>
                      </a:pPr>
                      <a:r>
                        <a:rPr lang="sk-SK" sz="1000">
                          <a:effectLst/>
                        </a:rPr>
                        <a:t>781</a:t>
                      </a:r>
                      <a:endParaRPr lang="sk-SK" sz="1100">
                        <a:effectLst/>
                        <a:latin typeface="Calibri"/>
                        <a:ea typeface="Times New Roman"/>
                        <a:cs typeface="Times New Roman"/>
                      </a:endParaRPr>
                    </a:p>
                  </a:txBody>
                  <a:tcPr marL="68580" marR="68580" marT="0" marB="0"/>
                </a:tc>
                <a:tc>
                  <a:txBody>
                    <a:bodyPr/>
                    <a:lstStyle/>
                    <a:p>
                      <a:pPr algn="r">
                        <a:lnSpc>
                          <a:spcPct val="115000"/>
                        </a:lnSpc>
                        <a:spcAft>
                          <a:spcPts val="0"/>
                        </a:spcAft>
                      </a:pPr>
                      <a:r>
                        <a:rPr lang="sk-SK" sz="1000">
                          <a:effectLst/>
                        </a:rPr>
                        <a:t>830</a:t>
                      </a:r>
                      <a:endParaRPr lang="sk-SK" sz="1100">
                        <a:effectLst/>
                        <a:latin typeface="Calibri"/>
                        <a:ea typeface="Times New Roman"/>
                        <a:cs typeface="Times New Roman"/>
                      </a:endParaRPr>
                    </a:p>
                  </a:txBody>
                  <a:tcPr marL="68580" marR="68580" marT="0" marB="0"/>
                </a:tc>
                <a:tc>
                  <a:txBody>
                    <a:bodyPr/>
                    <a:lstStyle/>
                    <a:p>
                      <a:pPr algn="r">
                        <a:lnSpc>
                          <a:spcPct val="115000"/>
                        </a:lnSpc>
                        <a:spcAft>
                          <a:spcPts val="0"/>
                        </a:spcAft>
                      </a:pPr>
                      <a:r>
                        <a:rPr lang="sk-SK" sz="1000">
                          <a:effectLst/>
                        </a:rPr>
                        <a:t>845</a:t>
                      </a:r>
                      <a:endParaRPr lang="sk-SK" sz="1100">
                        <a:effectLst/>
                        <a:latin typeface="Calibri"/>
                        <a:ea typeface="Times New Roman"/>
                        <a:cs typeface="Times New Roman"/>
                      </a:endParaRPr>
                    </a:p>
                  </a:txBody>
                  <a:tcPr marL="68580" marR="68580" marT="0" marB="0"/>
                </a:tc>
                <a:tc>
                  <a:txBody>
                    <a:bodyPr/>
                    <a:lstStyle/>
                    <a:p>
                      <a:pPr algn="r">
                        <a:lnSpc>
                          <a:spcPct val="115000"/>
                        </a:lnSpc>
                        <a:spcAft>
                          <a:spcPts val="0"/>
                        </a:spcAft>
                      </a:pPr>
                      <a:r>
                        <a:rPr lang="sk-SK" sz="1000">
                          <a:effectLst/>
                        </a:rPr>
                        <a:t>846</a:t>
                      </a:r>
                      <a:endParaRPr lang="sk-SK" sz="1100">
                        <a:effectLst/>
                        <a:latin typeface="Calibri"/>
                        <a:ea typeface="Times New Roman"/>
                        <a:cs typeface="Times New Roman"/>
                      </a:endParaRPr>
                    </a:p>
                  </a:txBody>
                  <a:tcPr marL="68580" marR="68580" marT="0" marB="0"/>
                </a:tc>
                <a:tc>
                  <a:txBody>
                    <a:bodyPr/>
                    <a:lstStyle/>
                    <a:p>
                      <a:pPr algn="r">
                        <a:lnSpc>
                          <a:spcPct val="115000"/>
                        </a:lnSpc>
                        <a:spcAft>
                          <a:spcPts val="0"/>
                        </a:spcAft>
                      </a:pPr>
                      <a:r>
                        <a:rPr lang="sk-SK" sz="1000">
                          <a:effectLst/>
                        </a:rPr>
                        <a:t>876</a:t>
                      </a:r>
                      <a:endParaRPr lang="sk-SK" sz="1100">
                        <a:effectLst/>
                        <a:latin typeface="Calibri"/>
                        <a:ea typeface="Times New Roman"/>
                        <a:cs typeface="Times New Roman"/>
                      </a:endParaRPr>
                    </a:p>
                  </a:txBody>
                  <a:tcPr marL="68580" marR="68580" marT="0" marB="0"/>
                </a:tc>
              </a:tr>
              <a:tr h="209389">
                <a:tc>
                  <a:txBody>
                    <a:bodyPr/>
                    <a:lstStyle/>
                    <a:p>
                      <a:pPr algn="just">
                        <a:lnSpc>
                          <a:spcPct val="115000"/>
                        </a:lnSpc>
                        <a:spcAft>
                          <a:spcPts val="0"/>
                        </a:spcAft>
                      </a:pPr>
                      <a:r>
                        <a:rPr lang="sk-SK" sz="1000">
                          <a:effectLst/>
                        </a:rPr>
                        <a:t>Košický kraj</a:t>
                      </a:r>
                      <a:endParaRPr lang="sk-SK" sz="1100">
                        <a:effectLst/>
                        <a:latin typeface="Calibri"/>
                        <a:ea typeface="Times New Roman"/>
                        <a:cs typeface="Times New Roman"/>
                      </a:endParaRPr>
                    </a:p>
                  </a:txBody>
                  <a:tcPr marL="68580" marR="68580" marT="0" marB="0"/>
                </a:tc>
                <a:tc>
                  <a:txBody>
                    <a:bodyPr/>
                    <a:lstStyle/>
                    <a:p>
                      <a:pPr algn="r">
                        <a:lnSpc>
                          <a:spcPct val="115000"/>
                        </a:lnSpc>
                        <a:spcAft>
                          <a:spcPts val="120"/>
                        </a:spcAft>
                      </a:pPr>
                      <a:r>
                        <a:rPr lang="sk-SK" sz="1000">
                          <a:effectLst/>
                        </a:rPr>
                        <a:t>2374</a:t>
                      </a:r>
                      <a:endParaRPr lang="sk-SK" sz="1100">
                        <a:effectLst/>
                        <a:latin typeface="Calibri"/>
                        <a:ea typeface="Times New Roman"/>
                        <a:cs typeface="Times New Roman"/>
                      </a:endParaRPr>
                    </a:p>
                  </a:txBody>
                  <a:tcPr marL="68580" marR="68580" marT="0" marB="0"/>
                </a:tc>
                <a:tc>
                  <a:txBody>
                    <a:bodyPr/>
                    <a:lstStyle/>
                    <a:p>
                      <a:pPr algn="r">
                        <a:lnSpc>
                          <a:spcPct val="115000"/>
                        </a:lnSpc>
                        <a:spcAft>
                          <a:spcPts val="120"/>
                        </a:spcAft>
                      </a:pPr>
                      <a:r>
                        <a:rPr lang="sk-SK" sz="1000">
                          <a:effectLst/>
                        </a:rPr>
                        <a:t>2591</a:t>
                      </a:r>
                      <a:endParaRPr lang="sk-SK" sz="1100">
                        <a:effectLst/>
                        <a:latin typeface="Calibri"/>
                        <a:ea typeface="Times New Roman"/>
                        <a:cs typeface="Times New Roman"/>
                      </a:endParaRPr>
                    </a:p>
                  </a:txBody>
                  <a:tcPr marL="68580" marR="68580" marT="0" marB="0"/>
                </a:tc>
                <a:tc>
                  <a:txBody>
                    <a:bodyPr/>
                    <a:lstStyle/>
                    <a:p>
                      <a:pPr algn="r">
                        <a:lnSpc>
                          <a:spcPct val="115000"/>
                        </a:lnSpc>
                        <a:spcAft>
                          <a:spcPts val="120"/>
                        </a:spcAft>
                      </a:pPr>
                      <a:r>
                        <a:rPr lang="sk-SK" sz="1000">
                          <a:effectLst/>
                        </a:rPr>
                        <a:t>2 455</a:t>
                      </a:r>
                      <a:endParaRPr lang="sk-SK" sz="1100">
                        <a:effectLst/>
                        <a:latin typeface="Calibri"/>
                        <a:ea typeface="Times New Roman"/>
                        <a:cs typeface="Times New Roman"/>
                      </a:endParaRPr>
                    </a:p>
                  </a:txBody>
                  <a:tcPr marL="68580" marR="68580" marT="0" marB="0"/>
                </a:tc>
                <a:tc>
                  <a:txBody>
                    <a:bodyPr/>
                    <a:lstStyle/>
                    <a:p>
                      <a:pPr algn="r">
                        <a:lnSpc>
                          <a:spcPct val="115000"/>
                        </a:lnSpc>
                        <a:spcAft>
                          <a:spcPts val="120"/>
                        </a:spcAft>
                      </a:pPr>
                      <a:r>
                        <a:rPr lang="sk-SK" sz="1000">
                          <a:effectLst/>
                        </a:rPr>
                        <a:t>2 313</a:t>
                      </a:r>
                      <a:endParaRPr lang="sk-SK" sz="1100">
                        <a:effectLst/>
                        <a:latin typeface="Calibri"/>
                        <a:ea typeface="Times New Roman"/>
                        <a:cs typeface="Times New Roman"/>
                      </a:endParaRPr>
                    </a:p>
                  </a:txBody>
                  <a:tcPr marL="68580" marR="68580" marT="0" marB="0"/>
                </a:tc>
                <a:tc>
                  <a:txBody>
                    <a:bodyPr/>
                    <a:lstStyle/>
                    <a:p>
                      <a:pPr algn="r">
                        <a:lnSpc>
                          <a:spcPct val="115000"/>
                        </a:lnSpc>
                        <a:spcAft>
                          <a:spcPts val="120"/>
                        </a:spcAft>
                      </a:pPr>
                      <a:r>
                        <a:rPr lang="sk-SK" sz="1000">
                          <a:effectLst/>
                        </a:rPr>
                        <a:t>2 561</a:t>
                      </a:r>
                      <a:endParaRPr lang="sk-SK" sz="1100">
                        <a:effectLst/>
                        <a:latin typeface="Calibri"/>
                        <a:ea typeface="Times New Roman"/>
                        <a:cs typeface="Times New Roman"/>
                      </a:endParaRPr>
                    </a:p>
                  </a:txBody>
                  <a:tcPr marL="68580" marR="68580" marT="0" marB="0"/>
                </a:tc>
                <a:tc>
                  <a:txBody>
                    <a:bodyPr/>
                    <a:lstStyle/>
                    <a:p>
                      <a:pPr algn="r">
                        <a:lnSpc>
                          <a:spcPct val="115000"/>
                        </a:lnSpc>
                        <a:spcAft>
                          <a:spcPts val="0"/>
                        </a:spcAft>
                      </a:pPr>
                      <a:r>
                        <a:rPr lang="sk-SK" sz="1000">
                          <a:effectLst/>
                        </a:rPr>
                        <a:t>3 009</a:t>
                      </a:r>
                      <a:endParaRPr lang="sk-SK" sz="1100">
                        <a:effectLst/>
                        <a:latin typeface="Calibri"/>
                        <a:ea typeface="Times New Roman"/>
                        <a:cs typeface="Times New Roman"/>
                      </a:endParaRPr>
                    </a:p>
                  </a:txBody>
                  <a:tcPr marL="68580" marR="68580" marT="0" marB="0"/>
                </a:tc>
                <a:tc>
                  <a:txBody>
                    <a:bodyPr/>
                    <a:lstStyle/>
                    <a:p>
                      <a:pPr algn="r">
                        <a:lnSpc>
                          <a:spcPct val="115000"/>
                        </a:lnSpc>
                        <a:spcAft>
                          <a:spcPts val="0"/>
                        </a:spcAft>
                      </a:pPr>
                      <a:r>
                        <a:rPr lang="sk-SK" sz="1000">
                          <a:effectLst/>
                        </a:rPr>
                        <a:t>2 749</a:t>
                      </a:r>
                      <a:endParaRPr lang="sk-SK" sz="1100">
                        <a:effectLst/>
                        <a:latin typeface="Calibri"/>
                        <a:ea typeface="Times New Roman"/>
                        <a:cs typeface="Times New Roman"/>
                      </a:endParaRPr>
                    </a:p>
                  </a:txBody>
                  <a:tcPr marL="68580" marR="68580" marT="0" marB="0"/>
                </a:tc>
                <a:tc>
                  <a:txBody>
                    <a:bodyPr/>
                    <a:lstStyle/>
                    <a:p>
                      <a:pPr algn="r">
                        <a:lnSpc>
                          <a:spcPct val="115000"/>
                        </a:lnSpc>
                        <a:spcAft>
                          <a:spcPts val="0"/>
                        </a:spcAft>
                      </a:pPr>
                      <a:r>
                        <a:rPr lang="sk-SK" sz="1000">
                          <a:effectLst/>
                        </a:rPr>
                        <a:t>2 928</a:t>
                      </a:r>
                      <a:endParaRPr lang="sk-SK" sz="1100">
                        <a:effectLst/>
                        <a:latin typeface="Calibri"/>
                        <a:ea typeface="Times New Roman"/>
                        <a:cs typeface="Times New Roman"/>
                      </a:endParaRPr>
                    </a:p>
                  </a:txBody>
                  <a:tcPr marL="68580" marR="68580" marT="0" marB="0"/>
                </a:tc>
                <a:tc>
                  <a:txBody>
                    <a:bodyPr/>
                    <a:lstStyle/>
                    <a:p>
                      <a:pPr algn="r">
                        <a:lnSpc>
                          <a:spcPct val="115000"/>
                        </a:lnSpc>
                        <a:spcAft>
                          <a:spcPts val="0"/>
                        </a:spcAft>
                      </a:pPr>
                      <a:r>
                        <a:rPr lang="sk-SK" sz="1000">
                          <a:effectLst/>
                        </a:rPr>
                        <a:t>2 806</a:t>
                      </a:r>
                      <a:endParaRPr lang="sk-SK" sz="1100">
                        <a:effectLst/>
                        <a:latin typeface="Calibri"/>
                        <a:ea typeface="Times New Roman"/>
                        <a:cs typeface="Times New Roman"/>
                      </a:endParaRPr>
                    </a:p>
                  </a:txBody>
                  <a:tcPr marL="68580" marR="68580" marT="0" marB="0"/>
                </a:tc>
                <a:tc>
                  <a:txBody>
                    <a:bodyPr/>
                    <a:lstStyle/>
                    <a:p>
                      <a:pPr algn="r">
                        <a:lnSpc>
                          <a:spcPct val="115000"/>
                        </a:lnSpc>
                        <a:spcAft>
                          <a:spcPts val="0"/>
                        </a:spcAft>
                      </a:pPr>
                      <a:r>
                        <a:rPr lang="sk-SK" sz="1000" dirty="0">
                          <a:effectLst/>
                        </a:rPr>
                        <a:t>2 942</a:t>
                      </a:r>
                      <a:endParaRPr lang="sk-SK" sz="1100" dirty="0">
                        <a:effectLst/>
                        <a:latin typeface="Calibri"/>
                        <a:ea typeface="Times New Roman"/>
                        <a:cs typeface="Times New Roman"/>
                      </a:endParaRPr>
                    </a:p>
                  </a:txBody>
                  <a:tcPr marL="68580" marR="68580" marT="0" marB="0"/>
                </a:tc>
              </a:tr>
            </a:tbl>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ív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378</TotalTime>
  <Words>1408</Words>
  <Application>Microsoft Office PowerPoint</Application>
  <PresentationFormat>Prezentácia na obrazovke (4:3)</PresentationFormat>
  <Paragraphs>640</Paragraphs>
  <Slides>36</Slides>
  <Notes>2</Notes>
  <HiddenSlides>0</HiddenSlides>
  <MMClips>0</MMClips>
  <ScaleCrop>false</ScaleCrop>
  <HeadingPairs>
    <vt:vector size="4" baseType="variant">
      <vt:variant>
        <vt:lpstr>Motív</vt:lpstr>
      </vt:variant>
      <vt:variant>
        <vt:i4>1</vt:i4>
      </vt:variant>
      <vt:variant>
        <vt:lpstr>Nadpisy snímok</vt:lpstr>
      </vt:variant>
      <vt:variant>
        <vt:i4>36</vt:i4>
      </vt:variant>
    </vt:vector>
  </HeadingPairs>
  <TitlesOfParts>
    <vt:vector size="37" baseType="lpstr">
      <vt:lpstr>Office Theme</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vector>
  </TitlesOfParts>
  <Company>cyclone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Simon Babej</dc:creator>
  <cp:lastModifiedBy>Bozoganova</cp:lastModifiedBy>
  <cp:revision>70</cp:revision>
  <cp:lastPrinted>2013-09-04T12:47:06Z</cp:lastPrinted>
  <dcterms:created xsi:type="dcterms:W3CDTF">2012-11-28T13:56:46Z</dcterms:created>
  <dcterms:modified xsi:type="dcterms:W3CDTF">2013-10-07T09:50:43Z</dcterms:modified>
</cp:coreProperties>
</file>